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6f73af2172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6f73af217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6f73af2172_0_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6f73af217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6f73af2172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6f73af217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6f73af2172_0_2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6f73af217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6f73af2172_0_4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6f73af217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6f73af2172_0_5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6f73af217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6f73af2172_0_7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6f73af2172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6f73af2172_0_8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6f73af2172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50" name="Shape 50"/>
        <p:cNvGrpSpPr/>
        <p:nvPr/>
      </p:nvGrpSpPr>
      <p:grpSpPr>
        <a:xfrm>
          <a:off x="0" y="0"/>
          <a:ext cx="0" cy="0"/>
          <a:chOff x="0" y="0"/>
          <a:chExt cx="0" cy="0"/>
        </a:xfrm>
      </p:grpSpPr>
      <p:sp>
        <p:nvSpPr>
          <p:cNvPr id="51" name="Google Shape;51;p13"/>
          <p:cNvSpPr/>
          <p:nvPr/>
        </p:nvSpPr>
        <p:spPr>
          <a:xfrm>
            <a:off x="4636800" y="80700"/>
            <a:ext cx="4426500" cy="4982100"/>
          </a:xfrm>
          <a:prstGeom prst="rect">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 name="Google Shape;52;p1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3" name="Google Shape;53;p13"/>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54" name="Google Shape;54;p13"/>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5" name="Google Shape;55;p13"/>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6" name="Google Shape;56;p1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p:cSld name="SECTION_TITLE_AND_DESCRIPTION_1_1">
    <p:spTree>
      <p:nvGrpSpPr>
        <p:cNvPr id="57" name="Shape 57"/>
        <p:cNvGrpSpPr/>
        <p:nvPr/>
      </p:nvGrpSpPr>
      <p:grpSpPr>
        <a:xfrm>
          <a:off x="0" y="0"/>
          <a:ext cx="0" cy="0"/>
          <a:chOff x="0" y="0"/>
          <a:chExt cx="0" cy="0"/>
        </a:xfrm>
      </p:grpSpPr>
      <p:sp>
        <p:nvSpPr>
          <p:cNvPr id="58" name="Google Shape;58;p14"/>
          <p:cNvSpPr/>
          <p:nvPr/>
        </p:nvSpPr>
        <p:spPr>
          <a:xfrm>
            <a:off x="4636800" y="80700"/>
            <a:ext cx="4426500" cy="4982100"/>
          </a:xfrm>
          <a:prstGeom prst="rect">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9" name="Google Shape;59;p1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0" name="Google Shape;60;p14"/>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61" name="Google Shape;61;p14"/>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2" name="Google Shape;62;p14"/>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3" name="Google Shape;63;p1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1">
  <p:cSld name="SECTION_TITLE_AND_DESCRIPTION_1_1_1_1">
    <p:spTree>
      <p:nvGrpSpPr>
        <p:cNvPr id="64" name="Shape 64"/>
        <p:cNvGrpSpPr/>
        <p:nvPr/>
      </p:nvGrpSpPr>
      <p:grpSpPr>
        <a:xfrm>
          <a:off x="0" y="0"/>
          <a:ext cx="0" cy="0"/>
          <a:chOff x="0" y="0"/>
          <a:chExt cx="0" cy="0"/>
        </a:xfrm>
      </p:grpSpPr>
      <p:sp>
        <p:nvSpPr>
          <p:cNvPr id="65" name="Google Shape;65;p15"/>
          <p:cNvSpPr/>
          <p:nvPr/>
        </p:nvSpPr>
        <p:spPr>
          <a:xfrm>
            <a:off x="4636800" y="80700"/>
            <a:ext cx="4426500" cy="4982100"/>
          </a:xfrm>
          <a:prstGeom prst="rect">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6" name="Google Shape;66;p1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7" name="Google Shape;67;p15"/>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68" name="Google Shape;68;p15"/>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9" name="Google Shape;69;p15"/>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70" name="Google Shape;70;p1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p:cSld name="SECTION_TITLE_AND_DESCRIPTION_1_1_1_2">
    <p:spTree>
      <p:nvGrpSpPr>
        <p:cNvPr id="71" name="Shape 71"/>
        <p:cNvGrpSpPr/>
        <p:nvPr/>
      </p:nvGrpSpPr>
      <p:grpSpPr>
        <a:xfrm>
          <a:off x="0" y="0"/>
          <a:ext cx="0" cy="0"/>
          <a:chOff x="0" y="0"/>
          <a:chExt cx="0" cy="0"/>
        </a:xfrm>
      </p:grpSpPr>
      <p:sp>
        <p:nvSpPr>
          <p:cNvPr id="72" name="Google Shape;72;p16"/>
          <p:cNvSpPr/>
          <p:nvPr/>
        </p:nvSpPr>
        <p:spPr>
          <a:xfrm>
            <a:off x="4636800" y="80700"/>
            <a:ext cx="4426500" cy="4982100"/>
          </a:xfrm>
          <a:prstGeom prst="rect">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3" name="Google Shape;73;p1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74" name="Google Shape;74;p16"/>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75" name="Google Shape;75;p16"/>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76" name="Google Shape;76;p16"/>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77" name="Google Shape;77;p1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1 1">
  <p:cSld name="SECTION_TITLE_AND_DESCRIPTION_1_1_1_1_1">
    <p:spTree>
      <p:nvGrpSpPr>
        <p:cNvPr id="78" name="Shape 78"/>
        <p:cNvGrpSpPr/>
        <p:nvPr/>
      </p:nvGrpSpPr>
      <p:grpSpPr>
        <a:xfrm>
          <a:off x="0" y="0"/>
          <a:ext cx="0" cy="0"/>
          <a:chOff x="0" y="0"/>
          <a:chExt cx="0" cy="0"/>
        </a:xfrm>
      </p:grpSpPr>
      <p:sp>
        <p:nvSpPr>
          <p:cNvPr id="79" name="Google Shape;79;p17"/>
          <p:cNvSpPr/>
          <p:nvPr/>
        </p:nvSpPr>
        <p:spPr>
          <a:xfrm>
            <a:off x="4636800" y="80700"/>
            <a:ext cx="4426500" cy="4982100"/>
          </a:xfrm>
          <a:prstGeom prst="rect">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 name="Google Shape;80;p17"/>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7"/>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82" name="Google Shape;82;p17"/>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7"/>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84" name="Google Shape;84;p1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StubHub</a:t>
            </a:r>
            <a:endParaRPr/>
          </a:p>
          <a:p>
            <a:pPr indent="0" lvl="0" marL="0" rtl="0" algn="l">
              <a:spcBef>
                <a:spcPts val="1600"/>
              </a:spcBef>
              <a:spcAft>
                <a:spcPts val="0"/>
              </a:spcAft>
              <a:buNone/>
            </a:pPr>
            <a:r>
              <a:rPr i="1" lang="en" sz="2400"/>
              <a:t>Seller flow redesign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lnSpcReduction="20000"/>
          </a:bodyPr>
          <a:lstStyle/>
          <a:p>
            <a:pPr indent="0" lvl="0" marL="0" rtl="0" algn="l">
              <a:spcBef>
                <a:spcPts val="0"/>
              </a:spcBef>
              <a:spcAft>
                <a:spcPts val="0"/>
              </a:spcAft>
              <a:buNone/>
            </a:pPr>
            <a:r>
              <a:rPr b="1" lang="en"/>
              <a:t>Problem</a:t>
            </a:r>
            <a:endParaRPr b="1"/>
          </a:p>
          <a:p>
            <a:pPr indent="0" lvl="0" marL="0" rtl="0" algn="l">
              <a:spcBef>
                <a:spcPts val="0"/>
              </a:spcBef>
              <a:spcAft>
                <a:spcPts val="0"/>
              </a:spcAft>
              <a:buNone/>
            </a:pPr>
            <a:r>
              <a:rPr lang="en" sz="1500"/>
              <a:t>The experience of selling tickets on the StubHub platform is in need of a redesign. Customers are confused on where to go during specific points of the flow, causing them to drop off and sell elsewhere.</a:t>
            </a:r>
            <a:endParaRPr sz="1500"/>
          </a:p>
          <a:p>
            <a:pPr indent="0" lvl="0" marL="0" rtl="0" algn="l">
              <a:spcBef>
                <a:spcPts val="1200"/>
              </a:spcBef>
              <a:spcAft>
                <a:spcPts val="0"/>
              </a:spcAft>
              <a:buNone/>
            </a:pPr>
            <a:r>
              <a:rPr b="1" lang="en"/>
              <a:t>Goal</a:t>
            </a:r>
            <a:endParaRPr b="1"/>
          </a:p>
          <a:p>
            <a:pPr indent="0" lvl="0" marL="0" rtl="0" algn="l">
              <a:spcBef>
                <a:spcPts val="0"/>
              </a:spcBef>
              <a:spcAft>
                <a:spcPts val="0"/>
              </a:spcAft>
              <a:buNone/>
            </a:pPr>
            <a:r>
              <a:rPr lang="en" sz="1500"/>
              <a:t>Redesign the user flow and content to be more accommodating of our large sellers.</a:t>
            </a:r>
            <a:endParaRPr sz="1500"/>
          </a:p>
          <a:p>
            <a:pPr indent="0" lvl="0" marL="0" rtl="0" algn="l">
              <a:spcBef>
                <a:spcPts val="1200"/>
              </a:spcBef>
              <a:spcAft>
                <a:spcPts val="0"/>
              </a:spcAft>
              <a:buNone/>
            </a:pPr>
            <a:r>
              <a:rPr b="1" lang="en"/>
              <a:t>Scope</a:t>
            </a:r>
            <a:endParaRPr b="1"/>
          </a:p>
          <a:p>
            <a:pPr indent="0" lvl="0" marL="0" rtl="0" algn="l">
              <a:spcBef>
                <a:spcPts val="0"/>
              </a:spcBef>
              <a:spcAft>
                <a:spcPts val="1200"/>
              </a:spcAft>
              <a:buNone/>
            </a:pPr>
            <a:r>
              <a:rPr lang="en" sz="1500"/>
              <a:t>The UX designer will create graphics. Content will strategize copy for each screen.</a:t>
            </a:r>
            <a:endParaRPr sz="1500"/>
          </a:p>
        </p:txBody>
      </p:sp>
      <p:grpSp>
        <p:nvGrpSpPr>
          <p:cNvPr id="95" name="Google Shape;95;p19"/>
          <p:cNvGrpSpPr/>
          <p:nvPr/>
        </p:nvGrpSpPr>
        <p:grpSpPr>
          <a:xfrm>
            <a:off x="132425" y="222825"/>
            <a:ext cx="4371874" cy="4533475"/>
            <a:chOff x="132425" y="222825"/>
            <a:chExt cx="4371874" cy="4533475"/>
          </a:xfrm>
        </p:grpSpPr>
        <p:pic>
          <p:nvPicPr>
            <p:cNvPr id="96" name="Google Shape;96;p19"/>
            <p:cNvPicPr preferRelativeResize="0"/>
            <p:nvPr/>
          </p:nvPicPr>
          <p:blipFill rotWithShape="1">
            <a:blip r:embed="rId3">
              <a:alphaModFix/>
            </a:blip>
            <a:srcRect b="0" l="0" r="44979" t="0"/>
            <a:stretch/>
          </p:blipFill>
          <p:spPr>
            <a:xfrm>
              <a:off x="132425" y="222825"/>
              <a:ext cx="4371874" cy="2299025"/>
            </a:xfrm>
            <a:prstGeom prst="rect">
              <a:avLst/>
            </a:prstGeom>
            <a:noFill/>
            <a:ln>
              <a:noFill/>
            </a:ln>
          </p:spPr>
        </p:pic>
        <p:pic>
          <p:nvPicPr>
            <p:cNvPr id="97" name="Google Shape;97;p19"/>
            <p:cNvPicPr preferRelativeResize="0"/>
            <p:nvPr/>
          </p:nvPicPr>
          <p:blipFill rotWithShape="1">
            <a:blip r:embed="rId3">
              <a:alphaModFix/>
            </a:blip>
            <a:srcRect b="0" l="57585" r="0" t="15540"/>
            <a:stretch/>
          </p:blipFill>
          <p:spPr>
            <a:xfrm>
              <a:off x="379150" y="2521850"/>
              <a:ext cx="3878426" cy="2234450"/>
            </a:xfrm>
            <a:prstGeom prst="rect">
              <a:avLst/>
            </a:prstGeom>
            <a:noFill/>
            <a:ln>
              <a:noFill/>
            </a:ln>
          </p:spPr>
        </p:pic>
        <p:cxnSp>
          <p:nvCxnSpPr>
            <p:cNvPr id="98" name="Google Shape;98;p19"/>
            <p:cNvCxnSpPr/>
            <p:nvPr/>
          </p:nvCxnSpPr>
          <p:spPr>
            <a:xfrm flipH="1">
              <a:off x="1488275" y="1887625"/>
              <a:ext cx="2247000" cy="898800"/>
            </a:xfrm>
            <a:prstGeom prst="straightConnector1">
              <a:avLst/>
            </a:prstGeom>
            <a:noFill/>
            <a:ln cap="flat" cmpd="sng" w="9525">
              <a:solidFill>
                <a:schemeClr val="dk2"/>
              </a:solidFill>
              <a:prstDash val="solid"/>
              <a:round/>
              <a:headEnd len="med" w="med" type="none"/>
              <a:tailEnd len="med" w="med" type="triangle"/>
            </a:ln>
          </p:spPr>
        </p:cxn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2" name="Shape 102"/>
        <p:cNvGrpSpPr/>
        <p:nvPr/>
      </p:nvGrpSpPr>
      <p:grpSpPr>
        <a:xfrm>
          <a:off x="0" y="0"/>
          <a:ext cx="0" cy="0"/>
          <a:chOff x="0" y="0"/>
          <a:chExt cx="0" cy="0"/>
        </a:xfrm>
      </p:grpSpPr>
      <p:grpSp>
        <p:nvGrpSpPr>
          <p:cNvPr id="103" name="Google Shape;103;p20"/>
          <p:cNvGrpSpPr/>
          <p:nvPr/>
        </p:nvGrpSpPr>
        <p:grpSpPr>
          <a:xfrm>
            <a:off x="132425" y="222825"/>
            <a:ext cx="4371874" cy="4533475"/>
            <a:chOff x="132425" y="222825"/>
            <a:chExt cx="4371874" cy="4533475"/>
          </a:xfrm>
        </p:grpSpPr>
        <p:pic>
          <p:nvPicPr>
            <p:cNvPr id="104" name="Google Shape;104;p20"/>
            <p:cNvPicPr preferRelativeResize="0"/>
            <p:nvPr/>
          </p:nvPicPr>
          <p:blipFill rotWithShape="1">
            <a:blip r:embed="rId3">
              <a:alphaModFix amt="25000"/>
            </a:blip>
            <a:srcRect b="0" l="0" r="44979" t="0"/>
            <a:stretch/>
          </p:blipFill>
          <p:spPr>
            <a:xfrm>
              <a:off x="132425" y="222825"/>
              <a:ext cx="4371874" cy="2299025"/>
            </a:xfrm>
            <a:prstGeom prst="rect">
              <a:avLst/>
            </a:prstGeom>
            <a:noFill/>
            <a:ln>
              <a:noFill/>
            </a:ln>
          </p:spPr>
        </p:pic>
        <p:pic>
          <p:nvPicPr>
            <p:cNvPr id="105" name="Google Shape;105;p20"/>
            <p:cNvPicPr preferRelativeResize="0"/>
            <p:nvPr/>
          </p:nvPicPr>
          <p:blipFill rotWithShape="1">
            <a:blip r:embed="rId3">
              <a:alphaModFix amt="25000"/>
            </a:blip>
            <a:srcRect b="0" l="57585" r="0" t="15540"/>
            <a:stretch/>
          </p:blipFill>
          <p:spPr>
            <a:xfrm>
              <a:off x="379150" y="2521850"/>
              <a:ext cx="3878426" cy="2234450"/>
            </a:xfrm>
            <a:prstGeom prst="rect">
              <a:avLst/>
            </a:prstGeom>
            <a:noFill/>
            <a:ln>
              <a:noFill/>
            </a:ln>
          </p:spPr>
        </p:pic>
        <p:cxnSp>
          <p:nvCxnSpPr>
            <p:cNvPr id="106" name="Google Shape;106;p20"/>
            <p:cNvCxnSpPr/>
            <p:nvPr/>
          </p:nvCxnSpPr>
          <p:spPr>
            <a:xfrm flipH="1">
              <a:off x="1488275" y="1887625"/>
              <a:ext cx="2247000" cy="898800"/>
            </a:xfrm>
            <a:prstGeom prst="straightConnector1">
              <a:avLst/>
            </a:prstGeom>
            <a:noFill/>
            <a:ln cap="flat" cmpd="sng" w="9525">
              <a:solidFill>
                <a:srgbClr val="B7B7B7"/>
              </a:solidFill>
              <a:prstDash val="solid"/>
              <a:round/>
              <a:headEnd len="med" w="med" type="none"/>
              <a:tailEnd len="med" w="med" type="triangle"/>
            </a:ln>
          </p:spPr>
        </p:cxnSp>
      </p:grpSp>
      <p:sp>
        <p:nvSpPr>
          <p:cNvPr id="107" name="Google Shape;107;p20"/>
          <p:cNvSpPr txBox="1"/>
          <p:nvPr>
            <p:ph idx="2" type="body"/>
          </p:nvPr>
        </p:nvSpPr>
        <p:spPr>
          <a:xfrm>
            <a:off x="4939500" y="560100"/>
            <a:ext cx="3837000" cy="3695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Sellers are crucial to StubHub’s revenue. However, the seller workflow is in need of a redesign, as users are reporting confusion on content, such as field names and less-than-stellar copy.</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StubHub requires a redesign of the seller workflow, including updated copy. </a:t>
            </a:r>
            <a:endParaRPr sz="1500"/>
          </a:p>
        </p:txBody>
      </p:sp>
      <p:sp>
        <p:nvSpPr>
          <p:cNvPr id="108" name="Google Shape;108;p20"/>
          <p:cNvSpPr/>
          <p:nvPr/>
        </p:nvSpPr>
        <p:spPr>
          <a:xfrm>
            <a:off x="4294675" y="705700"/>
            <a:ext cx="201000" cy="201000"/>
          </a:xfrm>
          <a:prstGeom prst="flowChartConnector">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0"/>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Collaboration</a:t>
            </a:r>
            <a:endParaRPr>
              <a:solidFill>
                <a:srgbClr val="CCCCCC"/>
              </a:solidFill>
            </a:endParaRPr>
          </a:p>
        </p:txBody>
      </p:sp>
      <p:sp>
        <p:nvSpPr>
          <p:cNvPr id="110" name="Google Shape;110;p20"/>
          <p:cNvSpPr/>
          <p:nvPr/>
        </p:nvSpPr>
        <p:spPr>
          <a:xfrm>
            <a:off x="364250" y="3173438"/>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Jumping hurdles</a:t>
            </a:r>
            <a:endParaRPr>
              <a:solidFill>
                <a:srgbClr val="CCCCCC"/>
              </a:solidFill>
            </a:endParaRPr>
          </a:p>
        </p:txBody>
      </p:sp>
      <p:sp>
        <p:nvSpPr>
          <p:cNvPr id="111" name="Google Shape;111;p20"/>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Source Sans Pro"/>
                <a:ea typeface="Source Sans Pro"/>
                <a:cs typeface="Source Sans Pro"/>
                <a:sym typeface="Source Sans Pro"/>
              </a:rPr>
              <a:t>Problem statement</a:t>
            </a:r>
            <a:endParaRPr b="1" sz="2000">
              <a:solidFill>
                <a:srgbClr val="FFFFFF"/>
              </a:solidFill>
              <a:latin typeface="Source Sans Pro"/>
              <a:ea typeface="Source Sans Pro"/>
              <a:cs typeface="Source Sans Pro"/>
              <a:sym typeface="Source Sans Pro"/>
            </a:endParaRPr>
          </a:p>
        </p:txBody>
      </p:sp>
      <p:sp>
        <p:nvSpPr>
          <p:cNvPr id="112" name="Google Shape;112;p20"/>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Reviews</a:t>
            </a:r>
            <a:endParaRPr>
              <a:solidFill>
                <a:srgbClr val="CCCCCC"/>
              </a:solidFill>
            </a:endParaRPr>
          </a:p>
        </p:txBody>
      </p:sp>
      <p:sp>
        <p:nvSpPr>
          <p:cNvPr id="113" name="Google Shape;113;p20"/>
          <p:cNvSpPr/>
          <p:nvPr/>
        </p:nvSpPr>
        <p:spPr>
          <a:xfrm>
            <a:off x="364250" y="2289975"/>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Methods</a:t>
            </a:r>
            <a:endParaRPr>
              <a:solidFill>
                <a:srgbClr val="CCCCCC"/>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grpSp>
        <p:nvGrpSpPr>
          <p:cNvPr id="118" name="Google Shape;118;p21"/>
          <p:cNvGrpSpPr/>
          <p:nvPr/>
        </p:nvGrpSpPr>
        <p:grpSpPr>
          <a:xfrm>
            <a:off x="132425" y="222825"/>
            <a:ext cx="4371874" cy="4533475"/>
            <a:chOff x="132425" y="222825"/>
            <a:chExt cx="4371874" cy="4533475"/>
          </a:xfrm>
        </p:grpSpPr>
        <p:pic>
          <p:nvPicPr>
            <p:cNvPr id="119" name="Google Shape;119;p21"/>
            <p:cNvPicPr preferRelativeResize="0"/>
            <p:nvPr/>
          </p:nvPicPr>
          <p:blipFill rotWithShape="1">
            <a:blip r:embed="rId3">
              <a:alphaModFix amt="25000"/>
            </a:blip>
            <a:srcRect b="0" l="0" r="44979" t="0"/>
            <a:stretch/>
          </p:blipFill>
          <p:spPr>
            <a:xfrm>
              <a:off x="132425" y="222825"/>
              <a:ext cx="4371874" cy="2299025"/>
            </a:xfrm>
            <a:prstGeom prst="rect">
              <a:avLst/>
            </a:prstGeom>
            <a:noFill/>
            <a:ln>
              <a:noFill/>
            </a:ln>
          </p:spPr>
        </p:pic>
        <p:pic>
          <p:nvPicPr>
            <p:cNvPr id="120" name="Google Shape;120;p21"/>
            <p:cNvPicPr preferRelativeResize="0"/>
            <p:nvPr/>
          </p:nvPicPr>
          <p:blipFill rotWithShape="1">
            <a:blip r:embed="rId3">
              <a:alphaModFix amt="25000"/>
            </a:blip>
            <a:srcRect b="0" l="57585" r="0" t="15540"/>
            <a:stretch/>
          </p:blipFill>
          <p:spPr>
            <a:xfrm>
              <a:off x="379150" y="2521850"/>
              <a:ext cx="3878426" cy="2234450"/>
            </a:xfrm>
            <a:prstGeom prst="rect">
              <a:avLst/>
            </a:prstGeom>
            <a:noFill/>
            <a:ln>
              <a:noFill/>
            </a:ln>
          </p:spPr>
        </p:pic>
        <p:cxnSp>
          <p:nvCxnSpPr>
            <p:cNvPr id="121" name="Google Shape;121;p21"/>
            <p:cNvCxnSpPr/>
            <p:nvPr/>
          </p:nvCxnSpPr>
          <p:spPr>
            <a:xfrm flipH="1">
              <a:off x="1488275" y="1887625"/>
              <a:ext cx="2247000" cy="898800"/>
            </a:xfrm>
            <a:prstGeom prst="straightConnector1">
              <a:avLst/>
            </a:prstGeom>
            <a:noFill/>
            <a:ln cap="flat" cmpd="sng" w="9525">
              <a:solidFill>
                <a:srgbClr val="B7B7B7"/>
              </a:solidFill>
              <a:prstDash val="solid"/>
              <a:round/>
              <a:headEnd len="med" w="med" type="none"/>
              <a:tailEnd len="med" w="med" type="triangle"/>
            </a:ln>
          </p:spPr>
        </p:cxnSp>
      </p:grpSp>
      <p:sp>
        <p:nvSpPr>
          <p:cNvPr id="122" name="Google Shape;122;p21"/>
          <p:cNvSpPr txBox="1"/>
          <p:nvPr>
            <p:ph idx="2" type="body"/>
          </p:nvPr>
        </p:nvSpPr>
        <p:spPr>
          <a:xfrm>
            <a:off x="4939500" y="560100"/>
            <a:ext cx="3837000" cy="3695100"/>
          </a:xfrm>
          <a:prstGeom prst="rect">
            <a:avLst/>
          </a:prstGeom>
        </p:spPr>
        <p:txBody>
          <a:bodyPr anchorCtr="0" anchor="t" bIns="91425" lIns="91425" spcFirstLastPara="1" rIns="91425" wrap="square" tIns="91425">
            <a:normAutofit lnSpcReduction="20000"/>
          </a:bodyPr>
          <a:lstStyle/>
          <a:p>
            <a:pPr indent="-323850" lvl="0" marL="457200" rtl="0" algn="l">
              <a:spcBef>
                <a:spcPts val="0"/>
              </a:spcBef>
              <a:spcAft>
                <a:spcPts val="0"/>
              </a:spcAft>
              <a:buSzPts val="1500"/>
              <a:buChar char="●"/>
            </a:pPr>
            <a:r>
              <a:rPr b="1" lang="en" sz="1500"/>
              <a:t>Kick-off meeting</a:t>
            </a:r>
            <a:r>
              <a:rPr lang="en" sz="1500"/>
              <a:t> with UX, product manager and content.</a:t>
            </a:r>
            <a:endParaRPr sz="1500"/>
          </a:p>
          <a:p>
            <a:pPr indent="-323850" lvl="0" marL="457200" rtl="0" algn="l">
              <a:spcBef>
                <a:spcPts val="0"/>
              </a:spcBef>
              <a:spcAft>
                <a:spcPts val="0"/>
              </a:spcAft>
              <a:buSzPts val="1500"/>
              <a:buChar char="●"/>
            </a:pPr>
            <a:r>
              <a:rPr b="1" lang="en" sz="1500"/>
              <a:t>Content strategy</a:t>
            </a:r>
            <a:endParaRPr b="1" sz="1500"/>
          </a:p>
          <a:p>
            <a:pPr indent="-323850" lvl="1" marL="914400" rtl="0" algn="l">
              <a:spcBef>
                <a:spcPts val="0"/>
              </a:spcBef>
              <a:spcAft>
                <a:spcPts val="0"/>
              </a:spcAft>
              <a:buSzPts val="1500"/>
              <a:buChar char="○"/>
            </a:pPr>
            <a:r>
              <a:rPr lang="en" sz="1500"/>
              <a:t>Strategist researches other seller flows to check industry standards.</a:t>
            </a:r>
            <a:endParaRPr sz="1500"/>
          </a:p>
          <a:p>
            <a:pPr indent="-323850" lvl="1" marL="914400" rtl="0" algn="l">
              <a:spcBef>
                <a:spcPts val="0"/>
              </a:spcBef>
              <a:spcAft>
                <a:spcPts val="0"/>
              </a:spcAft>
              <a:buSzPts val="1500"/>
              <a:buChar char="○"/>
            </a:pPr>
            <a:r>
              <a:rPr lang="en" sz="1500"/>
              <a:t>Strategist connects with A/B testing team to see what customers are saying about current flow.</a:t>
            </a:r>
            <a:endParaRPr sz="1500"/>
          </a:p>
          <a:p>
            <a:pPr indent="-323850" lvl="1" marL="914400" rtl="0" algn="l">
              <a:spcBef>
                <a:spcPts val="0"/>
              </a:spcBef>
              <a:spcAft>
                <a:spcPts val="0"/>
              </a:spcAft>
              <a:buSzPts val="1500"/>
              <a:buChar char="○"/>
            </a:pPr>
            <a:r>
              <a:rPr lang="en" sz="1500"/>
              <a:t>Strategist rewrites content for brevity and to appeal to sellers.</a:t>
            </a:r>
            <a:endParaRPr sz="1500"/>
          </a:p>
          <a:p>
            <a:pPr indent="-323850" lvl="0" marL="457200" rtl="0" algn="l">
              <a:spcBef>
                <a:spcPts val="0"/>
              </a:spcBef>
              <a:spcAft>
                <a:spcPts val="0"/>
              </a:spcAft>
              <a:buSzPts val="1500"/>
              <a:buChar char="●"/>
            </a:pPr>
            <a:r>
              <a:rPr b="1" lang="en" sz="1500"/>
              <a:t>Approvals and production</a:t>
            </a:r>
            <a:endParaRPr b="1" sz="1500"/>
          </a:p>
          <a:p>
            <a:pPr indent="-323850" lvl="1" marL="914400" rtl="0" algn="l">
              <a:spcBef>
                <a:spcPts val="0"/>
              </a:spcBef>
              <a:spcAft>
                <a:spcPts val="0"/>
              </a:spcAft>
              <a:buSzPts val="1500"/>
              <a:buChar char="○"/>
            </a:pPr>
            <a:r>
              <a:rPr lang="en" sz="1500"/>
              <a:t>Final content is approved and sent to engineers.</a:t>
            </a:r>
            <a:endParaRPr b="1" sz="1500"/>
          </a:p>
        </p:txBody>
      </p:sp>
      <p:sp>
        <p:nvSpPr>
          <p:cNvPr id="123" name="Google Shape;123;p21"/>
          <p:cNvSpPr/>
          <p:nvPr/>
        </p:nvSpPr>
        <p:spPr>
          <a:xfrm>
            <a:off x="4294675" y="1543900"/>
            <a:ext cx="201000" cy="201000"/>
          </a:xfrm>
          <a:prstGeom prst="flowChartConnector">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1"/>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Collaboration</a:t>
            </a:r>
            <a:endParaRPr b="1" sz="2000">
              <a:solidFill>
                <a:srgbClr val="FFFFFF"/>
              </a:solidFill>
            </a:endParaRPr>
          </a:p>
        </p:txBody>
      </p:sp>
      <p:sp>
        <p:nvSpPr>
          <p:cNvPr id="125" name="Google Shape;125;p21"/>
          <p:cNvSpPr/>
          <p:nvPr/>
        </p:nvSpPr>
        <p:spPr>
          <a:xfrm>
            <a:off x="364250" y="3173438"/>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Jumping hurdles</a:t>
            </a:r>
            <a:endParaRPr>
              <a:solidFill>
                <a:srgbClr val="CCCCCC"/>
              </a:solidFill>
            </a:endParaRPr>
          </a:p>
        </p:txBody>
      </p:sp>
      <p:sp>
        <p:nvSpPr>
          <p:cNvPr id="126" name="Google Shape;126;p21"/>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latin typeface="Source Sans Pro"/>
                <a:ea typeface="Source Sans Pro"/>
                <a:cs typeface="Source Sans Pro"/>
                <a:sym typeface="Source Sans Pro"/>
              </a:rPr>
              <a:t>Problem statement</a:t>
            </a:r>
            <a:endParaRPr>
              <a:solidFill>
                <a:srgbClr val="CCCCCC"/>
              </a:solidFill>
              <a:latin typeface="Source Sans Pro"/>
              <a:ea typeface="Source Sans Pro"/>
              <a:cs typeface="Source Sans Pro"/>
              <a:sym typeface="Source Sans Pro"/>
            </a:endParaRPr>
          </a:p>
        </p:txBody>
      </p:sp>
      <p:sp>
        <p:nvSpPr>
          <p:cNvPr id="127" name="Google Shape;127;p21"/>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Reviews</a:t>
            </a:r>
            <a:endParaRPr>
              <a:solidFill>
                <a:srgbClr val="CCCCCC"/>
              </a:solidFill>
            </a:endParaRPr>
          </a:p>
        </p:txBody>
      </p:sp>
      <p:sp>
        <p:nvSpPr>
          <p:cNvPr id="128" name="Google Shape;128;p21"/>
          <p:cNvSpPr/>
          <p:nvPr/>
        </p:nvSpPr>
        <p:spPr>
          <a:xfrm>
            <a:off x="364250" y="2289975"/>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Methods</a:t>
            </a:r>
            <a:endParaRPr>
              <a:solidFill>
                <a:srgbClr val="CCCCCC"/>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grpSp>
        <p:nvGrpSpPr>
          <p:cNvPr id="133" name="Google Shape;133;p22"/>
          <p:cNvGrpSpPr/>
          <p:nvPr/>
        </p:nvGrpSpPr>
        <p:grpSpPr>
          <a:xfrm>
            <a:off x="132425" y="222825"/>
            <a:ext cx="4371874" cy="4533475"/>
            <a:chOff x="132425" y="222825"/>
            <a:chExt cx="4371874" cy="4533475"/>
          </a:xfrm>
        </p:grpSpPr>
        <p:pic>
          <p:nvPicPr>
            <p:cNvPr id="134" name="Google Shape;134;p22"/>
            <p:cNvPicPr preferRelativeResize="0"/>
            <p:nvPr/>
          </p:nvPicPr>
          <p:blipFill rotWithShape="1">
            <a:blip r:embed="rId3">
              <a:alphaModFix amt="25000"/>
            </a:blip>
            <a:srcRect b="0" l="0" r="44979" t="0"/>
            <a:stretch/>
          </p:blipFill>
          <p:spPr>
            <a:xfrm>
              <a:off x="132425" y="222825"/>
              <a:ext cx="4371874" cy="2299025"/>
            </a:xfrm>
            <a:prstGeom prst="rect">
              <a:avLst/>
            </a:prstGeom>
            <a:noFill/>
            <a:ln>
              <a:noFill/>
            </a:ln>
          </p:spPr>
        </p:pic>
        <p:pic>
          <p:nvPicPr>
            <p:cNvPr id="135" name="Google Shape;135;p22"/>
            <p:cNvPicPr preferRelativeResize="0"/>
            <p:nvPr/>
          </p:nvPicPr>
          <p:blipFill rotWithShape="1">
            <a:blip r:embed="rId3">
              <a:alphaModFix amt="25000"/>
            </a:blip>
            <a:srcRect b="0" l="57585" r="0" t="15540"/>
            <a:stretch/>
          </p:blipFill>
          <p:spPr>
            <a:xfrm>
              <a:off x="379150" y="2521850"/>
              <a:ext cx="3878426" cy="2234450"/>
            </a:xfrm>
            <a:prstGeom prst="rect">
              <a:avLst/>
            </a:prstGeom>
            <a:noFill/>
            <a:ln>
              <a:noFill/>
            </a:ln>
          </p:spPr>
        </p:pic>
        <p:cxnSp>
          <p:nvCxnSpPr>
            <p:cNvPr id="136" name="Google Shape;136;p22"/>
            <p:cNvCxnSpPr/>
            <p:nvPr/>
          </p:nvCxnSpPr>
          <p:spPr>
            <a:xfrm flipH="1">
              <a:off x="1488275" y="1887625"/>
              <a:ext cx="2247000" cy="898800"/>
            </a:xfrm>
            <a:prstGeom prst="straightConnector1">
              <a:avLst/>
            </a:prstGeom>
            <a:noFill/>
            <a:ln cap="flat" cmpd="sng" w="9525">
              <a:solidFill>
                <a:srgbClr val="B7B7B7"/>
              </a:solidFill>
              <a:prstDash val="solid"/>
              <a:round/>
              <a:headEnd len="med" w="med" type="none"/>
              <a:tailEnd len="med" w="med" type="triangle"/>
            </a:ln>
          </p:spPr>
        </p:cxnSp>
      </p:grpSp>
      <p:sp>
        <p:nvSpPr>
          <p:cNvPr id="137" name="Google Shape;137;p22"/>
          <p:cNvSpPr/>
          <p:nvPr/>
        </p:nvSpPr>
        <p:spPr>
          <a:xfrm>
            <a:off x="4294675" y="2458300"/>
            <a:ext cx="201000" cy="201000"/>
          </a:xfrm>
          <a:prstGeom prst="flowChartConnector">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2"/>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Collaboration</a:t>
            </a:r>
            <a:endParaRPr>
              <a:solidFill>
                <a:srgbClr val="CCCCCC"/>
              </a:solidFill>
            </a:endParaRPr>
          </a:p>
        </p:txBody>
      </p:sp>
      <p:sp>
        <p:nvSpPr>
          <p:cNvPr id="139" name="Google Shape;139;p22"/>
          <p:cNvSpPr/>
          <p:nvPr/>
        </p:nvSpPr>
        <p:spPr>
          <a:xfrm>
            <a:off x="364250" y="3173438"/>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Jumping hurdles</a:t>
            </a:r>
            <a:endParaRPr>
              <a:solidFill>
                <a:srgbClr val="CCCCCC"/>
              </a:solidFill>
            </a:endParaRPr>
          </a:p>
        </p:txBody>
      </p:sp>
      <p:sp>
        <p:nvSpPr>
          <p:cNvPr id="140" name="Google Shape;140;p22"/>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rgbClr val="CCCCCC"/>
                </a:solidFill>
                <a:latin typeface="Source Sans Pro"/>
                <a:ea typeface="Source Sans Pro"/>
                <a:cs typeface="Source Sans Pro"/>
                <a:sym typeface="Source Sans Pro"/>
              </a:rPr>
              <a:t>Problem statement</a:t>
            </a:r>
            <a:endParaRPr>
              <a:solidFill>
                <a:srgbClr val="CCCCCC"/>
              </a:solidFill>
              <a:latin typeface="Source Sans Pro"/>
              <a:ea typeface="Source Sans Pro"/>
              <a:cs typeface="Source Sans Pro"/>
              <a:sym typeface="Source Sans Pro"/>
            </a:endParaRPr>
          </a:p>
        </p:txBody>
      </p:sp>
      <p:sp>
        <p:nvSpPr>
          <p:cNvPr id="141" name="Google Shape;141;p22"/>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Reviews</a:t>
            </a:r>
            <a:endParaRPr>
              <a:solidFill>
                <a:srgbClr val="CCCCCC"/>
              </a:solidFill>
            </a:endParaRPr>
          </a:p>
        </p:txBody>
      </p:sp>
      <p:sp>
        <p:nvSpPr>
          <p:cNvPr id="142" name="Google Shape;142;p22"/>
          <p:cNvSpPr/>
          <p:nvPr/>
        </p:nvSpPr>
        <p:spPr>
          <a:xfrm>
            <a:off x="364250" y="2289975"/>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Methods</a:t>
            </a:r>
            <a:endParaRPr b="1" sz="2000">
              <a:solidFill>
                <a:srgbClr val="FFFFFF"/>
              </a:solidFill>
            </a:endParaRPr>
          </a:p>
        </p:txBody>
      </p:sp>
      <p:sp>
        <p:nvSpPr>
          <p:cNvPr id="143" name="Google Shape;143;p22"/>
          <p:cNvSpPr txBox="1"/>
          <p:nvPr/>
        </p:nvSpPr>
        <p:spPr>
          <a:xfrm>
            <a:off x="4954550" y="3097250"/>
            <a:ext cx="3903000" cy="12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FFFFFF"/>
                </a:solidFill>
                <a:latin typeface="Source Sans Pro"/>
                <a:ea typeface="Source Sans Pro"/>
                <a:cs typeface="Source Sans Pro"/>
                <a:sym typeface="Source Sans Pro"/>
              </a:rPr>
              <a:t>Customers were formerly confused on what “Additions” meant. Asking the seller if they’d like to add “highlights” makes them more amiable to taking the time to ensure the sale of their tickets.</a:t>
            </a:r>
            <a:endParaRPr sz="1500">
              <a:solidFill>
                <a:srgbClr val="FFFFFF"/>
              </a:solidFill>
              <a:latin typeface="Source Sans Pro"/>
              <a:ea typeface="Source Sans Pro"/>
              <a:cs typeface="Source Sans Pro"/>
              <a:sym typeface="Source Sans Pro"/>
            </a:endParaRPr>
          </a:p>
          <a:p>
            <a:pPr indent="0" lvl="0" marL="0" rtl="0" algn="l">
              <a:spcBef>
                <a:spcPts val="0"/>
              </a:spcBef>
              <a:spcAft>
                <a:spcPts val="0"/>
              </a:spcAft>
              <a:buNone/>
            </a:pPr>
            <a:r>
              <a:t/>
            </a:r>
            <a:endParaRPr sz="1500">
              <a:solidFill>
                <a:srgbClr val="FFFFFF"/>
              </a:solidFill>
              <a:latin typeface="Source Sans Pro"/>
              <a:ea typeface="Source Sans Pro"/>
              <a:cs typeface="Source Sans Pro"/>
              <a:sym typeface="Source Sans Pro"/>
            </a:endParaRPr>
          </a:p>
        </p:txBody>
      </p:sp>
      <p:pic>
        <p:nvPicPr>
          <p:cNvPr id="144" name="Google Shape;144;p22"/>
          <p:cNvPicPr preferRelativeResize="0"/>
          <p:nvPr/>
        </p:nvPicPr>
        <p:blipFill rotWithShape="1">
          <a:blip r:embed="rId4">
            <a:alphaModFix/>
          </a:blip>
          <a:srcRect b="0" l="0" r="22940" t="28253"/>
          <a:stretch/>
        </p:blipFill>
        <p:spPr>
          <a:xfrm>
            <a:off x="4961138" y="308325"/>
            <a:ext cx="3902975" cy="2741350"/>
          </a:xfrm>
          <a:prstGeom prst="rect">
            <a:avLst/>
          </a:prstGeom>
          <a:noFill/>
          <a:ln>
            <a:noFill/>
          </a:ln>
        </p:spPr>
      </p:pic>
      <p:sp>
        <p:nvSpPr>
          <p:cNvPr id="145" name="Google Shape;145;p22"/>
          <p:cNvSpPr/>
          <p:nvPr/>
        </p:nvSpPr>
        <p:spPr>
          <a:xfrm>
            <a:off x="5028963" y="1986225"/>
            <a:ext cx="3835200" cy="10635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grpSp>
        <p:nvGrpSpPr>
          <p:cNvPr id="150" name="Google Shape;150;p23"/>
          <p:cNvGrpSpPr/>
          <p:nvPr/>
        </p:nvGrpSpPr>
        <p:grpSpPr>
          <a:xfrm>
            <a:off x="132425" y="222825"/>
            <a:ext cx="4371874" cy="4533475"/>
            <a:chOff x="132425" y="222825"/>
            <a:chExt cx="4371874" cy="4533475"/>
          </a:xfrm>
        </p:grpSpPr>
        <p:pic>
          <p:nvPicPr>
            <p:cNvPr id="151" name="Google Shape;151;p23"/>
            <p:cNvPicPr preferRelativeResize="0"/>
            <p:nvPr/>
          </p:nvPicPr>
          <p:blipFill rotWithShape="1">
            <a:blip r:embed="rId3">
              <a:alphaModFix amt="25000"/>
            </a:blip>
            <a:srcRect b="0" l="0" r="44979" t="0"/>
            <a:stretch/>
          </p:blipFill>
          <p:spPr>
            <a:xfrm>
              <a:off x="132425" y="222825"/>
              <a:ext cx="4371874" cy="2299025"/>
            </a:xfrm>
            <a:prstGeom prst="rect">
              <a:avLst/>
            </a:prstGeom>
            <a:noFill/>
            <a:ln>
              <a:noFill/>
            </a:ln>
          </p:spPr>
        </p:pic>
        <p:pic>
          <p:nvPicPr>
            <p:cNvPr id="152" name="Google Shape;152;p23"/>
            <p:cNvPicPr preferRelativeResize="0"/>
            <p:nvPr/>
          </p:nvPicPr>
          <p:blipFill rotWithShape="1">
            <a:blip r:embed="rId3">
              <a:alphaModFix amt="25000"/>
            </a:blip>
            <a:srcRect b="0" l="57585" r="0" t="15540"/>
            <a:stretch/>
          </p:blipFill>
          <p:spPr>
            <a:xfrm>
              <a:off x="379150" y="2521850"/>
              <a:ext cx="3878426" cy="2234450"/>
            </a:xfrm>
            <a:prstGeom prst="rect">
              <a:avLst/>
            </a:prstGeom>
            <a:noFill/>
            <a:ln>
              <a:noFill/>
            </a:ln>
          </p:spPr>
        </p:pic>
        <p:cxnSp>
          <p:nvCxnSpPr>
            <p:cNvPr id="153" name="Google Shape;153;p23"/>
            <p:cNvCxnSpPr/>
            <p:nvPr/>
          </p:nvCxnSpPr>
          <p:spPr>
            <a:xfrm flipH="1">
              <a:off x="1488275" y="1887625"/>
              <a:ext cx="2247000" cy="898800"/>
            </a:xfrm>
            <a:prstGeom prst="straightConnector1">
              <a:avLst/>
            </a:prstGeom>
            <a:noFill/>
            <a:ln cap="flat" cmpd="sng" w="9525">
              <a:solidFill>
                <a:srgbClr val="B7B7B7"/>
              </a:solidFill>
              <a:prstDash val="solid"/>
              <a:round/>
              <a:headEnd len="med" w="med" type="none"/>
              <a:tailEnd len="med" w="med" type="triangle"/>
            </a:ln>
          </p:spPr>
        </p:cxnSp>
      </p:grpSp>
      <p:sp>
        <p:nvSpPr>
          <p:cNvPr id="154" name="Google Shape;154;p23"/>
          <p:cNvSpPr/>
          <p:nvPr/>
        </p:nvSpPr>
        <p:spPr>
          <a:xfrm>
            <a:off x="4294675" y="2458300"/>
            <a:ext cx="201000" cy="201000"/>
          </a:xfrm>
          <a:prstGeom prst="flowChartConnector">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3"/>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Collaboration</a:t>
            </a:r>
            <a:endParaRPr>
              <a:solidFill>
                <a:srgbClr val="CCCCCC"/>
              </a:solidFill>
            </a:endParaRPr>
          </a:p>
        </p:txBody>
      </p:sp>
      <p:sp>
        <p:nvSpPr>
          <p:cNvPr id="156" name="Google Shape;156;p23"/>
          <p:cNvSpPr/>
          <p:nvPr/>
        </p:nvSpPr>
        <p:spPr>
          <a:xfrm>
            <a:off x="364250" y="3173438"/>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Jumping hurdles</a:t>
            </a:r>
            <a:endParaRPr>
              <a:solidFill>
                <a:srgbClr val="CCCCCC"/>
              </a:solidFill>
            </a:endParaRPr>
          </a:p>
        </p:txBody>
      </p:sp>
      <p:sp>
        <p:nvSpPr>
          <p:cNvPr id="157" name="Google Shape;157;p23"/>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rgbClr val="CCCCCC"/>
                </a:solidFill>
                <a:latin typeface="Source Sans Pro"/>
                <a:ea typeface="Source Sans Pro"/>
                <a:cs typeface="Source Sans Pro"/>
                <a:sym typeface="Source Sans Pro"/>
              </a:rPr>
              <a:t>Problem statement</a:t>
            </a:r>
            <a:endParaRPr>
              <a:solidFill>
                <a:srgbClr val="CCCCCC"/>
              </a:solidFill>
              <a:latin typeface="Source Sans Pro"/>
              <a:ea typeface="Source Sans Pro"/>
              <a:cs typeface="Source Sans Pro"/>
              <a:sym typeface="Source Sans Pro"/>
            </a:endParaRPr>
          </a:p>
        </p:txBody>
      </p:sp>
      <p:sp>
        <p:nvSpPr>
          <p:cNvPr id="158" name="Google Shape;158;p23"/>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Reviews</a:t>
            </a:r>
            <a:endParaRPr>
              <a:solidFill>
                <a:srgbClr val="CCCCCC"/>
              </a:solidFill>
            </a:endParaRPr>
          </a:p>
        </p:txBody>
      </p:sp>
      <p:sp>
        <p:nvSpPr>
          <p:cNvPr id="159" name="Google Shape;159;p23"/>
          <p:cNvSpPr/>
          <p:nvPr/>
        </p:nvSpPr>
        <p:spPr>
          <a:xfrm>
            <a:off x="364250" y="2289975"/>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Methods</a:t>
            </a:r>
            <a:endParaRPr b="1" sz="2000">
              <a:solidFill>
                <a:srgbClr val="FFFFFF"/>
              </a:solidFill>
            </a:endParaRPr>
          </a:p>
        </p:txBody>
      </p:sp>
      <p:sp>
        <p:nvSpPr>
          <p:cNvPr id="160" name="Google Shape;160;p23"/>
          <p:cNvSpPr txBox="1"/>
          <p:nvPr/>
        </p:nvSpPr>
        <p:spPr>
          <a:xfrm>
            <a:off x="4893475" y="3087875"/>
            <a:ext cx="4038300" cy="12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FFFFFF"/>
                </a:solidFill>
                <a:latin typeface="Source Sans Pro"/>
                <a:ea typeface="Source Sans Pro"/>
                <a:cs typeface="Source Sans Pro"/>
                <a:sym typeface="Source Sans Pro"/>
              </a:rPr>
              <a:t>Customers didn’t know the difference between PDF tickets and paper tickets. By adding a bit of context, we helped sellers understand what kind of tickets they’re selling, ultimately helping with delivery as well.</a:t>
            </a:r>
            <a:endParaRPr sz="1500">
              <a:solidFill>
                <a:srgbClr val="FFFFFF"/>
              </a:solidFill>
              <a:latin typeface="Source Sans Pro"/>
              <a:ea typeface="Source Sans Pro"/>
              <a:cs typeface="Source Sans Pro"/>
              <a:sym typeface="Source Sans Pro"/>
            </a:endParaRPr>
          </a:p>
          <a:p>
            <a:pPr indent="0" lvl="0" marL="0" rtl="0" algn="l">
              <a:spcBef>
                <a:spcPts val="0"/>
              </a:spcBef>
              <a:spcAft>
                <a:spcPts val="0"/>
              </a:spcAft>
              <a:buNone/>
            </a:pPr>
            <a:r>
              <a:t/>
            </a:r>
            <a:endParaRPr sz="1500">
              <a:solidFill>
                <a:srgbClr val="FFFFFF"/>
              </a:solidFill>
              <a:latin typeface="Source Sans Pro"/>
              <a:ea typeface="Source Sans Pro"/>
              <a:cs typeface="Source Sans Pro"/>
              <a:sym typeface="Source Sans Pro"/>
            </a:endParaRPr>
          </a:p>
          <a:p>
            <a:pPr indent="0" lvl="0" marL="0" rtl="0" algn="l">
              <a:spcBef>
                <a:spcPts val="0"/>
              </a:spcBef>
              <a:spcAft>
                <a:spcPts val="0"/>
              </a:spcAft>
              <a:buNone/>
            </a:pPr>
            <a:r>
              <a:t/>
            </a:r>
            <a:endParaRPr sz="1500">
              <a:solidFill>
                <a:srgbClr val="FFFFFF"/>
              </a:solidFill>
              <a:latin typeface="Source Sans Pro"/>
              <a:ea typeface="Source Sans Pro"/>
              <a:cs typeface="Source Sans Pro"/>
              <a:sym typeface="Source Sans Pro"/>
            </a:endParaRPr>
          </a:p>
        </p:txBody>
      </p:sp>
      <p:pic>
        <p:nvPicPr>
          <p:cNvPr id="161" name="Google Shape;161;p23"/>
          <p:cNvPicPr preferRelativeResize="0"/>
          <p:nvPr/>
        </p:nvPicPr>
        <p:blipFill rotWithShape="1">
          <a:blip r:embed="rId4">
            <a:alphaModFix/>
          </a:blip>
          <a:srcRect b="0" l="17280" r="0" t="0"/>
          <a:stretch/>
        </p:blipFill>
        <p:spPr>
          <a:xfrm>
            <a:off x="4893425" y="308350"/>
            <a:ext cx="4038349" cy="2741350"/>
          </a:xfrm>
          <a:prstGeom prst="rect">
            <a:avLst/>
          </a:prstGeom>
          <a:noFill/>
          <a:ln>
            <a:noFill/>
          </a:ln>
        </p:spPr>
      </p:pic>
      <p:sp>
        <p:nvSpPr>
          <p:cNvPr id="162" name="Google Shape;162;p23"/>
          <p:cNvSpPr/>
          <p:nvPr/>
        </p:nvSpPr>
        <p:spPr>
          <a:xfrm>
            <a:off x="4893425" y="1147400"/>
            <a:ext cx="4038300" cy="19023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pSp>
        <p:nvGrpSpPr>
          <p:cNvPr id="167" name="Google Shape;167;p24"/>
          <p:cNvGrpSpPr/>
          <p:nvPr/>
        </p:nvGrpSpPr>
        <p:grpSpPr>
          <a:xfrm>
            <a:off x="132425" y="222825"/>
            <a:ext cx="4371874" cy="4533475"/>
            <a:chOff x="132425" y="222825"/>
            <a:chExt cx="4371874" cy="4533475"/>
          </a:xfrm>
        </p:grpSpPr>
        <p:pic>
          <p:nvPicPr>
            <p:cNvPr id="168" name="Google Shape;168;p24"/>
            <p:cNvPicPr preferRelativeResize="0"/>
            <p:nvPr/>
          </p:nvPicPr>
          <p:blipFill rotWithShape="1">
            <a:blip r:embed="rId3">
              <a:alphaModFix amt="25000"/>
            </a:blip>
            <a:srcRect b="0" l="0" r="44979" t="0"/>
            <a:stretch/>
          </p:blipFill>
          <p:spPr>
            <a:xfrm>
              <a:off x="132425" y="222825"/>
              <a:ext cx="4371874" cy="2299025"/>
            </a:xfrm>
            <a:prstGeom prst="rect">
              <a:avLst/>
            </a:prstGeom>
            <a:noFill/>
            <a:ln>
              <a:noFill/>
            </a:ln>
          </p:spPr>
        </p:pic>
        <p:pic>
          <p:nvPicPr>
            <p:cNvPr id="169" name="Google Shape;169;p24"/>
            <p:cNvPicPr preferRelativeResize="0"/>
            <p:nvPr/>
          </p:nvPicPr>
          <p:blipFill rotWithShape="1">
            <a:blip r:embed="rId3">
              <a:alphaModFix amt="25000"/>
            </a:blip>
            <a:srcRect b="0" l="57585" r="0" t="15540"/>
            <a:stretch/>
          </p:blipFill>
          <p:spPr>
            <a:xfrm>
              <a:off x="379150" y="2521850"/>
              <a:ext cx="3878426" cy="2234450"/>
            </a:xfrm>
            <a:prstGeom prst="rect">
              <a:avLst/>
            </a:prstGeom>
            <a:noFill/>
            <a:ln>
              <a:noFill/>
            </a:ln>
          </p:spPr>
        </p:pic>
        <p:cxnSp>
          <p:nvCxnSpPr>
            <p:cNvPr id="170" name="Google Shape;170;p24"/>
            <p:cNvCxnSpPr/>
            <p:nvPr/>
          </p:nvCxnSpPr>
          <p:spPr>
            <a:xfrm flipH="1">
              <a:off x="1488275" y="1887625"/>
              <a:ext cx="2247000" cy="898800"/>
            </a:xfrm>
            <a:prstGeom prst="straightConnector1">
              <a:avLst/>
            </a:prstGeom>
            <a:noFill/>
            <a:ln cap="flat" cmpd="sng" w="9525">
              <a:solidFill>
                <a:srgbClr val="B7B7B7"/>
              </a:solidFill>
              <a:prstDash val="solid"/>
              <a:round/>
              <a:headEnd len="med" w="med" type="none"/>
              <a:tailEnd len="med" w="med" type="triangle"/>
            </a:ln>
          </p:spPr>
        </p:cxnSp>
      </p:grpSp>
      <p:sp>
        <p:nvSpPr>
          <p:cNvPr id="171" name="Google Shape;171;p24"/>
          <p:cNvSpPr txBox="1"/>
          <p:nvPr>
            <p:ph idx="2" type="body"/>
          </p:nvPr>
        </p:nvSpPr>
        <p:spPr>
          <a:xfrm>
            <a:off x="4939500" y="560100"/>
            <a:ext cx="3837000" cy="3695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500"/>
              <a:t>Customers were confused</a:t>
            </a:r>
            <a:r>
              <a:rPr lang="en" sz="1500"/>
              <a:t> by our one-word descriptions on certain aspects of their journey. While I padded the word count, the new content helped sellers paint a clear picture.</a:t>
            </a:r>
            <a:endParaRPr sz="1500"/>
          </a:p>
          <a:p>
            <a:pPr indent="0" lvl="0" marL="457200" rtl="0" algn="l">
              <a:spcBef>
                <a:spcPts val="0"/>
              </a:spcBef>
              <a:spcAft>
                <a:spcPts val="0"/>
              </a:spcAft>
              <a:buNone/>
            </a:pPr>
            <a:r>
              <a:t/>
            </a:r>
            <a:endParaRPr sz="1500"/>
          </a:p>
          <a:p>
            <a:pPr indent="0" lvl="0" marL="0" rtl="0" algn="l">
              <a:spcBef>
                <a:spcPts val="0"/>
              </a:spcBef>
              <a:spcAft>
                <a:spcPts val="0"/>
              </a:spcAft>
              <a:buNone/>
            </a:pPr>
            <a:r>
              <a:rPr b="1" lang="en" sz="1500"/>
              <a:t>Renaming one section</a:t>
            </a:r>
            <a:r>
              <a:rPr lang="en" sz="1500"/>
              <a:t> of the flow helped sellers add more “perks” to their listings, increasing their own sales as well as ours.</a:t>
            </a:r>
            <a:endParaRPr b="1" sz="1500"/>
          </a:p>
        </p:txBody>
      </p:sp>
      <p:sp>
        <p:nvSpPr>
          <p:cNvPr id="172" name="Google Shape;172;p24"/>
          <p:cNvSpPr/>
          <p:nvPr/>
        </p:nvSpPr>
        <p:spPr>
          <a:xfrm>
            <a:off x="4294675" y="3296500"/>
            <a:ext cx="201000" cy="201000"/>
          </a:xfrm>
          <a:prstGeom prst="flowChartConnector">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4"/>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Collaboration</a:t>
            </a:r>
            <a:endParaRPr>
              <a:solidFill>
                <a:srgbClr val="CCCCCC"/>
              </a:solidFill>
            </a:endParaRPr>
          </a:p>
        </p:txBody>
      </p:sp>
      <p:sp>
        <p:nvSpPr>
          <p:cNvPr id="174" name="Google Shape;174;p24"/>
          <p:cNvSpPr/>
          <p:nvPr/>
        </p:nvSpPr>
        <p:spPr>
          <a:xfrm>
            <a:off x="364250" y="3173438"/>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Jumping hurdles</a:t>
            </a:r>
            <a:endParaRPr b="1" sz="2000">
              <a:solidFill>
                <a:srgbClr val="FFFFFF"/>
              </a:solidFill>
            </a:endParaRPr>
          </a:p>
        </p:txBody>
      </p:sp>
      <p:sp>
        <p:nvSpPr>
          <p:cNvPr id="175" name="Google Shape;175;p24"/>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rgbClr val="CCCCCC"/>
                </a:solidFill>
                <a:latin typeface="Source Sans Pro"/>
                <a:ea typeface="Source Sans Pro"/>
                <a:cs typeface="Source Sans Pro"/>
                <a:sym typeface="Source Sans Pro"/>
              </a:rPr>
              <a:t>Problem statement</a:t>
            </a:r>
            <a:endParaRPr>
              <a:solidFill>
                <a:srgbClr val="CCCCCC"/>
              </a:solidFill>
              <a:latin typeface="Source Sans Pro"/>
              <a:ea typeface="Source Sans Pro"/>
              <a:cs typeface="Source Sans Pro"/>
              <a:sym typeface="Source Sans Pro"/>
            </a:endParaRPr>
          </a:p>
        </p:txBody>
      </p:sp>
      <p:sp>
        <p:nvSpPr>
          <p:cNvPr id="176" name="Google Shape;176;p24"/>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Reviews</a:t>
            </a:r>
            <a:endParaRPr>
              <a:solidFill>
                <a:srgbClr val="CCCCCC"/>
              </a:solidFill>
            </a:endParaRPr>
          </a:p>
        </p:txBody>
      </p:sp>
      <p:sp>
        <p:nvSpPr>
          <p:cNvPr id="177" name="Google Shape;177;p24"/>
          <p:cNvSpPr/>
          <p:nvPr/>
        </p:nvSpPr>
        <p:spPr>
          <a:xfrm>
            <a:off x="364250" y="2289975"/>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Methods</a:t>
            </a:r>
            <a:endParaRPr>
              <a:solidFill>
                <a:srgbClr val="CCCCCC"/>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grpSp>
        <p:nvGrpSpPr>
          <p:cNvPr id="182" name="Google Shape;182;p25"/>
          <p:cNvGrpSpPr/>
          <p:nvPr/>
        </p:nvGrpSpPr>
        <p:grpSpPr>
          <a:xfrm>
            <a:off x="132425" y="222825"/>
            <a:ext cx="4371874" cy="4533475"/>
            <a:chOff x="132425" y="222825"/>
            <a:chExt cx="4371874" cy="4533475"/>
          </a:xfrm>
        </p:grpSpPr>
        <p:pic>
          <p:nvPicPr>
            <p:cNvPr id="183" name="Google Shape;183;p25"/>
            <p:cNvPicPr preferRelativeResize="0"/>
            <p:nvPr/>
          </p:nvPicPr>
          <p:blipFill rotWithShape="1">
            <a:blip r:embed="rId3">
              <a:alphaModFix amt="25000"/>
            </a:blip>
            <a:srcRect b="0" l="0" r="44979" t="0"/>
            <a:stretch/>
          </p:blipFill>
          <p:spPr>
            <a:xfrm>
              <a:off x="132425" y="222825"/>
              <a:ext cx="4371874" cy="2299025"/>
            </a:xfrm>
            <a:prstGeom prst="rect">
              <a:avLst/>
            </a:prstGeom>
            <a:noFill/>
            <a:ln>
              <a:noFill/>
            </a:ln>
          </p:spPr>
        </p:pic>
        <p:pic>
          <p:nvPicPr>
            <p:cNvPr id="184" name="Google Shape;184;p25"/>
            <p:cNvPicPr preferRelativeResize="0"/>
            <p:nvPr/>
          </p:nvPicPr>
          <p:blipFill rotWithShape="1">
            <a:blip r:embed="rId3">
              <a:alphaModFix amt="25000"/>
            </a:blip>
            <a:srcRect b="0" l="57585" r="0" t="15540"/>
            <a:stretch/>
          </p:blipFill>
          <p:spPr>
            <a:xfrm>
              <a:off x="379150" y="2521850"/>
              <a:ext cx="3878426" cy="2234450"/>
            </a:xfrm>
            <a:prstGeom prst="rect">
              <a:avLst/>
            </a:prstGeom>
            <a:noFill/>
            <a:ln>
              <a:noFill/>
            </a:ln>
          </p:spPr>
        </p:pic>
        <p:cxnSp>
          <p:nvCxnSpPr>
            <p:cNvPr id="185" name="Google Shape;185;p25"/>
            <p:cNvCxnSpPr/>
            <p:nvPr/>
          </p:nvCxnSpPr>
          <p:spPr>
            <a:xfrm flipH="1">
              <a:off x="1488275" y="1887625"/>
              <a:ext cx="2247000" cy="898800"/>
            </a:xfrm>
            <a:prstGeom prst="straightConnector1">
              <a:avLst/>
            </a:prstGeom>
            <a:noFill/>
            <a:ln cap="flat" cmpd="sng" w="9525">
              <a:solidFill>
                <a:srgbClr val="B7B7B7"/>
              </a:solidFill>
              <a:prstDash val="solid"/>
              <a:round/>
              <a:headEnd len="med" w="med" type="none"/>
              <a:tailEnd len="med" w="med" type="triangle"/>
            </a:ln>
          </p:spPr>
        </p:cxnSp>
      </p:grpSp>
      <p:sp>
        <p:nvSpPr>
          <p:cNvPr id="186" name="Google Shape;186;p25"/>
          <p:cNvSpPr txBox="1"/>
          <p:nvPr>
            <p:ph idx="2" type="body"/>
          </p:nvPr>
        </p:nvSpPr>
        <p:spPr>
          <a:xfrm>
            <a:off x="4939500" y="560100"/>
            <a:ext cx="3837000" cy="3695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1100"/>
              <a:buFont typeface="Arial"/>
              <a:buNone/>
            </a:pPr>
            <a:r>
              <a:rPr lang="en" sz="1500"/>
              <a:t>The creation of new titles and inclusion of more context showed an </a:t>
            </a:r>
            <a:r>
              <a:rPr b="1" lang="en" sz="1500"/>
              <a:t>immediate uptick in sales</a:t>
            </a:r>
            <a:r>
              <a:rPr lang="en" sz="1500"/>
              <a:t>. </a:t>
            </a:r>
            <a:endParaRPr sz="1500"/>
          </a:p>
          <a:p>
            <a:pPr indent="0" lvl="0" marL="0" rtl="0" algn="l">
              <a:spcBef>
                <a:spcPts val="0"/>
              </a:spcBef>
              <a:spcAft>
                <a:spcPts val="0"/>
              </a:spcAft>
              <a:buClr>
                <a:schemeClr val="dk2"/>
              </a:buClr>
              <a:buSzPts val="1100"/>
              <a:buFont typeface="Arial"/>
              <a:buNone/>
            </a:pPr>
            <a:r>
              <a:t/>
            </a:r>
            <a:endParaRPr sz="1500"/>
          </a:p>
          <a:p>
            <a:pPr indent="0" lvl="0" marL="0" rtl="0" algn="l">
              <a:spcBef>
                <a:spcPts val="0"/>
              </a:spcBef>
              <a:spcAft>
                <a:spcPts val="0"/>
              </a:spcAft>
              <a:buNone/>
            </a:pPr>
            <a:r>
              <a:rPr lang="en" sz="1500"/>
              <a:t>During A/B tests, the customers were </a:t>
            </a:r>
            <a:r>
              <a:rPr b="1" lang="en" sz="1500"/>
              <a:t>very satisfied</a:t>
            </a:r>
            <a:r>
              <a:rPr lang="en" sz="1500"/>
              <a:t>. They understood where to go and even </a:t>
            </a:r>
            <a:r>
              <a:rPr b="1" lang="en" sz="1500"/>
              <a:t>expressed how easily they could sell on StubHub</a:t>
            </a:r>
            <a:r>
              <a:rPr lang="en" sz="1500"/>
              <a:t> after the alterations.</a:t>
            </a:r>
            <a:endParaRPr sz="1500"/>
          </a:p>
        </p:txBody>
      </p:sp>
      <p:sp>
        <p:nvSpPr>
          <p:cNvPr id="187" name="Google Shape;187;p25"/>
          <p:cNvSpPr/>
          <p:nvPr/>
        </p:nvSpPr>
        <p:spPr>
          <a:xfrm>
            <a:off x="4294675" y="4210900"/>
            <a:ext cx="201000" cy="201000"/>
          </a:xfrm>
          <a:prstGeom prst="flowChartConnector">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5"/>
          <p:cNvSpPr/>
          <p:nvPr/>
        </p:nvSpPr>
        <p:spPr>
          <a:xfrm>
            <a:off x="364250" y="1415775"/>
            <a:ext cx="3837000" cy="526500"/>
          </a:xfrm>
          <a:prstGeom prst="homePlate">
            <a:avLst>
              <a:gd fmla="val 50000" name="adj"/>
            </a:avLst>
          </a:prstGeom>
          <a:solidFill>
            <a:srgbClr val="4D52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Collaboration</a:t>
            </a:r>
            <a:endParaRPr>
              <a:solidFill>
                <a:srgbClr val="CCCCCC"/>
              </a:solidFill>
            </a:endParaRPr>
          </a:p>
        </p:txBody>
      </p:sp>
      <p:sp>
        <p:nvSpPr>
          <p:cNvPr id="189" name="Google Shape;189;p25"/>
          <p:cNvSpPr/>
          <p:nvPr/>
        </p:nvSpPr>
        <p:spPr>
          <a:xfrm>
            <a:off x="364250" y="3173438"/>
            <a:ext cx="3837000" cy="526500"/>
          </a:xfrm>
          <a:prstGeom prst="homePlate">
            <a:avLst>
              <a:gd fmla="val 50000" name="adj"/>
            </a:avLst>
          </a:prstGeom>
          <a:solidFill>
            <a:srgbClr val="5F44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Jumping hurdles</a:t>
            </a:r>
            <a:endParaRPr>
              <a:solidFill>
                <a:srgbClr val="CCCCCC"/>
              </a:solidFill>
            </a:endParaRPr>
          </a:p>
        </p:txBody>
      </p:sp>
      <p:sp>
        <p:nvSpPr>
          <p:cNvPr id="190" name="Google Shape;190;p25"/>
          <p:cNvSpPr/>
          <p:nvPr/>
        </p:nvSpPr>
        <p:spPr>
          <a:xfrm>
            <a:off x="364250" y="560100"/>
            <a:ext cx="3837000" cy="526500"/>
          </a:xfrm>
          <a:prstGeom prst="homePlate">
            <a:avLst>
              <a:gd fmla="val 50000" name="adj"/>
            </a:avLst>
          </a:prstGeom>
          <a:solidFill>
            <a:srgbClr val="3A6186"/>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rgbClr val="CCCCCC"/>
                </a:solidFill>
                <a:latin typeface="Source Sans Pro"/>
                <a:ea typeface="Source Sans Pro"/>
                <a:cs typeface="Source Sans Pro"/>
                <a:sym typeface="Source Sans Pro"/>
              </a:rPr>
              <a:t>Problem statement</a:t>
            </a:r>
            <a:endParaRPr>
              <a:solidFill>
                <a:srgbClr val="CCCCCC"/>
              </a:solidFill>
              <a:latin typeface="Source Sans Pro"/>
              <a:ea typeface="Source Sans Pro"/>
              <a:cs typeface="Source Sans Pro"/>
              <a:sym typeface="Source Sans Pro"/>
            </a:endParaRPr>
          </a:p>
        </p:txBody>
      </p:sp>
      <p:sp>
        <p:nvSpPr>
          <p:cNvPr id="191" name="Google Shape;191;p25"/>
          <p:cNvSpPr/>
          <p:nvPr/>
        </p:nvSpPr>
        <p:spPr>
          <a:xfrm>
            <a:off x="364250" y="4056925"/>
            <a:ext cx="3837000" cy="526500"/>
          </a:xfrm>
          <a:prstGeom prst="homePlate">
            <a:avLst>
              <a:gd fmla="val 50000" name="adj"/>
            </a:avLst>
          </a:prstGeom>
          <a:solidFill>
            <a:srgbClr val="8726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Reviews</a:t>
            </a:r>
            <a:endParaRPr b="1" sz="2000">
              <a:solidFill>
                <a:srgbClr val="FFFFFF"/>
              </a:solidFill>
            </a:endParaRPr>
          </a:p>
        </p:txBody>
      </p:sp>
      <p:sp>
        <p:nvSpPr>
          <p:cNvPr id="192" name="Google Shape;192;p25"/>
          <p:cNvSpPr/>
          <p:nvPr/>
        </p:nvSpPr>
        <p:spPr>
          <a:xfrm>
            <a:off x="364250" y="2289975"/>
            <a:ext cx="3837000" cy="526500"/>
          </a:xfrm>
          <a:prstGeom prst="homePlate">
            <a:avLst>
              <a:gd fmla="val 50000" name="adj"/>
            </a:avLst>
          </a:prstGeom>
          <a:solidFill>
            <a:srgbClr val="7137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CCCCCC"/>
                </a:solidFill>
              </a:rPr>
              <a:t>Methods</a:t>
            </a:r>
            <a:endParaRPr>
              <a:solidFill>
                <a:srgbClr val="CCCCCC"/>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