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NTR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n0p0YscM9ZxUTcL9ChUkeS3Dy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customschemas.google.com/relationships/presentationmetadata" Target="metadata"/><Relationship Id="rId18" Type="http://schemas.openxmlformats.org/officeDocument/2006/relationships/font" Target="fonts/NT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Internal Developer Portal (IDP)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is designed to support developers by serving as a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central hub for documentation, APIs, SDKs, and essential engineering tools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It functions as a developer homepage, providing quick access to workflows, resources, and guidance that streamline the software development lifecycle and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boost team productivity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solidFill>
                <a:srgbClr val="000000"/>
              </a:solidFill>
              <a:latin typeface="NTR"/>
              <a:ea typeface="NTR"/>
              <a:cs typeface="NTR"/>
              <a:sym typeface="NTR"/>
            </a:endParaRPr>
          </a:p>
        </p:txBody>
      </p:sp>
      <p:sp>
        <p:nvSpPr>
          <p:cNvPr id="123" name="Google Shape;1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documentation pipeline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within an Internal Developer Portal ensures that content is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accurate, current, and easily accessible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to developers. It follows a multi-stage process—each step contributing to the overall quality, consistency, and usability of the documentation.</a:t>
            </a:r>
            <a:endParaRPr>
              <a:solidFill>
                <a:srgbClr val="000000"/>
              </a:solidFill>
              <a:latin typeface="NTR"/>
              <a:ea typeface="NTR"/>
              <a:cs typeface="NTR"/>
              <a:sym typeface="NT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TR"/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">
  <p:cSld name="Cover A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idx="1" type="subTitle"/>
          </p:nvPr>
        </p:nvSpPr>
        <p:spPr>
          <a:xfrm>
            <a:off x="366712" y="2982693"/>
            <a:ext cx="5514975" cy="249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" name="Google Shape;15;p16"/>
          <p:cNvSpPr txBox="1"/>
          <p:nvPr>
            <p:ph idx="2" type="body"/>
          </p:nvPr>
        </p:nvSpPr>
        <p:spPr>
          <a:xfrm>
            <a:off x="366712" y="4253137"/>
            <a:ext cx="384048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3" type="body"/>
          </p:nvPr>
        </p:nvSpPr>
        <p:spPr>
          <a:xfrm>
            <a:off x="366712" y="4466324"/>
            <a:ext cx="3840482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100"/>
              <a:buNone/>
              <a:defRPr sz="11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type="title"/>
          </p:nvPr>
        </p:nvSpPr>
        <p:spPr>
          <a:xfrm>
            <a:off x="368490" y="1198876"/>
            <a:ext cx="6237287" cy="166199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, and Content">
  <p:cSld name="Title, Subtitle, and Conten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368490" y="779463"/>
            <a:ext cx="840702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2" type="body"/>
          </p:nvPr>
        </p:nvSpPr>
        <p:spPr>
          <a:xfrm>
            <a:off x="368490" y="1188720"/>
            <a:ext cx="840702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A (Dark)">
  <p:cSld name="Divider A (Dark)">
    <p:bg>
      <p:bgPr>
        <a:solidFill>
          <a:schemeClr val="dk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/>
          <p:nvPr>
            <p:ph type="title"/>
          </p:nvPr>
        </p:nvSpPr>
        <p:spPr>
          <a:xfrm>
            <a:off x="3086100" y="1746504"/>
            <a:ext cx="5688100" cy="112338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" type="body"/>
          </p:nvPr>
        </p:nvSpPr>
        <p:spPr>
          <a:xfrm>
            <a:off x="3086100" y="2979151"/>
            <a:ext cx="5689600" cy="249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Image Right">
  <p:cSld name="Half Image Righ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367602" y="365760"/>
            <a:ext cx="4072636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" type="body"/>
          </p:nvPr>
        </p:nvSpPr>
        <p:spPr>
          <a:xfrm>
            <a:off x="367602" y="779463"/>
            <a:ext cx="40726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2" type="body"/>
          </p:nvPr>
        </p:nvSpPr>
        <p:spPr>
          <a:xfrm>
            <a:off x="367602" y="1188720"/>
            <a:ext cx="4072636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9"/>
          <p:cNvSpPr/>
          <p:nvPr>
            <p:ph idx="3" type="pic"/>
          </p:nvPr>
        </p:nvSpPr>
        <p:spPr>
          <a:xfrm>
            <a:off x="4703763" y="0"/>
            <a:ext cx="4438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0" name="Google Shape;30;p19"/>
          <p:cNvSpPr txBox="1"/>
          <p:nvPr>
            <p:ph idx="4" type="body"/>
          </p:nvPr>
        </p:nvSpPr>
        <p:spPr>
          <a:xfrm>
            <a:off x="4887120" y="4917817"/>
            <a:ext cx="4071144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- 2 Column">
  <p:cSld name="Title and Content - 2 Colum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/>
          <p:nvPr>
            <p:ph idx="1" type="body"/>
          </p:nvPr>
        </p:nvSpPr>
        <p:spPr>
          <a:xfrm>
            <a:off x="368490" y="1188720"/>
            <a:ext cx="407016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2" type="body"/>
          </p:nvPr>
        </p:nvSpPr>
        <p:spPr>
          <a:xfrm>
            <a:off x="4705540" y="1188720"/>
            <a:ext cx="407016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/>
          <p:nvPr>
            <p:ph idx="1" type="body"/>
          </p:nvPr>
        </p:nvSpPr>
        <p:spPr>
          <a:xfrm>
            <a:off x="368490" y="1188720"/>
            <a:ext cx="840702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184150" y="4498811"/>
            <a:ext cx="8775700" cy="1873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A">
  <p:cSld name="Divider A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3086100" y="1746504"/>
            <a:ext cx="5688100" cy="110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3086100" y="2979151"/>
            <a:ext cx="5689600" cy="249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(Dark)">
  <p:cSld name="Cover A (Dark)">
    <p:bg>
      <p:bgPr>
        <a:solidFill>
          <a:schemeClr val="dk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/>
          <p:nvPr>
            <p:ph idx="1" type="subTitle"/>
          </p:nvPr>
        </p:nvSpPr>
        <p:spPr>
          <a:xfrm>
            <a:off x="366713" y="2982693"/>
            <a:ext cx="5514975" cy="249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5" name="Google Shape;45;p24"/>
          <p:cNvSpPr txBox="1"/>
          <p:nvPr>
            <p:ph idx="2" type="body"/>
          </p:nvPr>
        </p:nvSpPr>
        <p:spPr>
          <a:xfrm>
            <a:off x="366712" y="4253137"/>
            <a:ext cx="384048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3" type="body"/>
          </p:nvPr>
        </p:nvSpPr>
        <p:spPr>
          <a:xfrm>
            <a:off x="366712" y="4466324"/>
            <a:ext cx="3840482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type="title"/>
          </p:nvPr>
        </p:nvSpPr>
        <p:spPr>
          <a:xfrm>
            <a:off x="368490" y="1198876"/>
            <a:ext cx="6237287" cy="166199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">
  <p:cSld name="Cover B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5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cxnSp>
        <p:nvCxnSpPr>
          <p:cNvPr id="51" name="Google Shape;51;p25"/>
          <p:cNvCxnSpPr/>
          <p:nvPr/>
        </p:nvCxnSpPr>
        <p:spPr>
          <a:xfrm rot="10800000">
            <a:off x="1941479" y="3680107"/>
            <a:ext cx="1317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" name="Google Shape;52;p25"/>
          <p:cNvSpPr txBox="1"/>
          <p:nvPr>
            <p:ph idx="1" type="body"/>
          </p:nvPr>
        </p:nvSpPr>
        <p:spPr>
          <a:xfrm>
            <a:off x="4572000" y="4923935"/>
            <a:ext cx="4385410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rgbClr val="7F7F7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3" type="subTitle"/>
          </p:nvPr>
        </p:nvSpPr>
        <p:spPr>
          <a:xfrm>
            <a:off x="1941479" y="2961602"/>
            <a:ext cx="6834221" cy="249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lvl="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4" type="body"/>
          </p:nvPr>
        </p:nvSpPr>
        <p:spPr>
          <a:xfrm>
            <a:off x="1941479" y="3898203"/>
            <a:ext cx="384048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5" type="body"/>
          </p:nvPr>
        </p:nvSpPr>
        <p:spPr>
          <a:xfrm>
            <a:off x="1941479" y="4111390"/>
            <a:ext cx="3840482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100"/>
              <a:buNone/>
              <a:defRPr sz="11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type="title"/>
          </p:nvPr>
        </p:nvSpPr>
        <p:spPr>
          <a:xfrm>
            <a:off x="1941288" y="1757246"/>
            <a:ext cx="6834221" cy="110799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">
  <p:cSld name="Divider B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6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186590" y="4917817"/>
            <a:ext cx="4385410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rgbClr val="7F7F7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26"/>
          <p:cNvSpPr txBox="1"/>
          <p:nvPr>
            <p:ph idx="3" type="body"/>
          </p:nvPr>
        </p:nvSpPr>
        <p:spPr>
          <a:xfrm>
            <a:off x="737395" y="2972006"/>
            <a:ext cx="5689600" cy="249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2" name="Google Shape;62;p26"/>
          <p:cNvSpPr txBox="1"/>
          <p:nvPr>
            <p:ph type="title"/>
          </p:nvPr>
        </p:nvSpPr>
        <p:spPr>
          <a:xfrm>
            <a:off x="737394" y="1765679"/>
            <a:ext cx="624535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Image">
  <p:cSld name="Title, Text, and Imag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368490" y="1188720"/>
            <a:ext cx="407016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27"/>
          <p:cNvSpPr/>
          <p:nvPr>
            <p:ph idx="2" type="pic"/>
          </p:nvPr>
        </p:nvSpPr>
        <p:spPr>
          <a:xfrm>
            <a:off x="4705352" y="1198644"/>
            <a:ext cx="4070349" cy="3579096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66" name="Google Shape;66;p27"/>
          <p:cNvSpPr txBox="1"/>
          <p:nvPr>
            <p:ph idx="3" type="body"/>
          </p:nvPr>
        </p:nvSpPr>
        <p:spPr>
          <a:xfrm>
            <a:off x="4703763" y="4593074"/>
            <a:ext cx="4071938" cy="184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3150" spcFirstLastPara="1" rIns="73150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Right">
  <p:cSld name="Image Righ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368490" y="365760"/>
            <a:ext cx="5513198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>
            <a:off x="368490" y="779463"/>
            <a:ext cx="551319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2" type="body"/>
          </p:nvPr>
        </p:nvSpPr>
        <p:spPr>
          <a:xfrm>
            <a:off x="368490" y="1188720"/>
            <a:ext cx="5513198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8"/>
          <p:cNvSpPr/>
          <p:nvPr>
            <p:ph idx="3" type="pic"/>
          </p:nvPr>
        </p:nvSpPr>
        <p:spPr>
          <a:xfrm>
            <a:off x="6157913" y="0"/>
            <a:ext cx="2986087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3" name="Google Shape;73;p28"/>
          <p:cNvSpPr txBox="1"/>
          <p:nvPr>
            <p:ph idx="4" type="body"/>
          </p:nvPr>
        </p:nvSpPr>
        <p:spPr>
          <a:xfrm>
            <a:off x="6342062" y="4917817"/>
            <a:ext cx="2617787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eft">
  <p:cSld name="Image Lef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>
            <a:off x="3263201" y="365760"/>
            <a:ext cx="5513198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>
            <a:off x="3263201" y="779463"/>
            <a:ext cx="551319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2" type="body"/>
          </p:nvPr>
        </p:nvSpPr>
        <p:spPr>
          <a:xfrm>
            <a:off x="3263201" y="1188720"/>
            <a:ext cx="5513198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9"/>
          <p:cNvSpPr/>
          <p:nvPr>
            <p:ph idx="3" type="pic"/>
          </p:nvPr>
        </p:nvSpPr>
        <p:spPr>
          <a:xfrm>
            <a:off x="0" y="0"/>
            <a:ext cx="2986087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9" name="Google Shape;79;p29"/>
          <p:cNvSpPr txBox="1"/>
          <p:nvPr>
            <p:ph idx="4" type="body"/>
          </p:nvPr>
        </p:nvSpPr>
        <p:spPr>
          <a:xfrm>
            <a:off x="183357" y="4917817"/>
            <a:ext cx="2613818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Image Left">
  <p:cSld name="Half Image Lef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0"/>
          <p:cNvSpPr txBox="1"/>
          <p:nvPr>
            <p:ph type="title"/>
          </p:nvPr>
        </p:nvSpPr>
        <p:spPr>
          <a:xfrm>
            <a:off x="4703763" y="365760"/>
            <a:ext cx="4072636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" type="body"/>
          </p:nvPr>
        </p:nvSpPr>
        <p:spPr>
          <a:xfrm>
            <a:off x="4703763" y="779463"/>
            <a:ext cx="40726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2" type="body"/>
          </p:nvPr>
        </p:nvSpPr>
        <p:spPr>
          <a:xfrm>
            <a:off x="4703763" y="1188720"/>
            <a:ext cx="4072636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30"/>
          <p:cNvSpPr/>
          <p:nvPr>
            <p:ph idx="3" type="pic"/>
          </p:nvPr>
        </p:nvSpPr>
        <p:spPr>
          <a:xfrm>
            <a:off x="0" y="0"/>
            <a:ext cx="4438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85" name="Google Shape;85;p30"/>
          <p:cNvSpPr txBox="1"/>
          <p:nvPr>
            <p:ph idx="4" type="body"/>
          </p:nvPr>
        </p:nvSpPr>
        <p:spPr>
          <a:xfrm>
            <a:off x="183357" y="4917817"/>
            <a:ext cx="4071144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/W Half">
  <p:cSld name="B/W Half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1"/>
          <p:cNvSpPr txBox="1"/>
          <p:nvPr>
            <p:ph type="title"/>
          </p:nvPr>
        </p:nvSpPr>
        <p:spPr>
          <a:xfrm>
            <a:off x="368490" y="365760"/>
            <a:ext cx="3835210" cy="313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1" i="0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1"/>
          <p:cNvSpPr txBox="1"/>
          <p:nvPr>
            <p:ph idx="1" type="body"/>
          </p:nvPr>
        </p:nvSpPr>
        <p:spPr>
          <a:xfrm>
            <a:off x="368490" y="1188720"/>
            <a:ext cx="383521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31"/>
          <p:cNvSpPr txBox="1"/>
          <p:nvPr>
            <p:ph idx="2" type="body"/>
          </p:nvPr>
        </p:nvSpPr>
        <p:spPr>
          <a:xfrm>
            <a:off x="4940300" y="365760"/>
            <a:ext cx="3835400" cy="313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200"/>
              <a:buNone/>
              <a:defRPr b="1" i="0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3" type="body"/>
          </p:nvPr>
        </p:nvSpPr>
        <p:spPr>
          <a:xfrm>
            <a:off x="4940302" y="1188720"/>
            <a:ext cx="3835398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302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2"/>
              </a:buClr>
              <a:buSzPts val="1600"/>
              <a:buChar char="⚫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o"/>
              <a:defRPr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2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Subtitle">
  <p:cSld name="Title with Sub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3"/>
          <p:cNvSpPr txBox="1"/>
          <p:nvPr>
            <p:ph idx="1" type="body"/>
          </p:nvPr>
        </p:nvSpPr>
        <p:spPr>
          <a:xfrm>
            <a:off x="368490" y="779463"/>
            <a:ext cx="840702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33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word Slide">
  <p:cSld name="Keyword Slide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4"/>
          <p:cNvSpPr txBox="1"/>
          <p:nvPr>
            <p:ph type="title"/>
          </p:nvPr>
        </p:nvSpPr>
        <p:spPr>
          <a:xfrm>
            <a:off x="366713" y="857503"/>
            <a:ext cx="8410574" cy="3432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b="1" i="0" sz="6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word Slide (Dark)">
  <p:cSld name="Keyword Slide (Dark)"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5"/>
          <p:cNvSpPr txBox="1"/>
          <p:nvPr>
            <p:ph type="title"/>
          </p:nvPr>
        </p:nvSpPr>
        <p:spPr>
          <a:xfrm>
            <a:off x="366713" y="857503"/>
            <a:ext cx="8410574" cy="3432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b="1" i="0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5"/>
          <p:cNvSpPr txBox="1"/>
          <p:nvPr>
            <p:ph idx="11" type="ftr"/>
          </p:nvPr>
        </p:nvSpPr>
        <p:spPr>
          <a:xfrm>
            <a:off x="4572000" y="4857750"/>
            <a:ext cx="4386263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Keyword Slide">
  <p:cSld name="Image Keyword Slid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6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04" name="Google Shape;104;p36"/>
          <p:cNvSpPr txBox="1"/>
          <p:nvPr>
            <p:ph idx="1" type="body"/>
          </p:nvPr>
        </p:nvSpPr>
        <p:spPr>
          <a:xfrm>
            <a:off x="186590" y="4917817"/>
            <a:ext cx="4385410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rgbClr val="7F7F7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6"/>
          <p:cNvSpPr txBox="1"/>
          <p:nvPr>
            <p:ph type="title"/>
          </p:nvPr>
        </p:nvSpPr>
        <p:spPr>
          <a:xfrm>
            <a:off x="366713" y="857503"/>
            <a:ext cx="8410574" cy="3432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b="1" i="0" sz="6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use Slide">
  <p:cSld name="Pause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7"/>
          <p:cNvSpPr txBox="1"/>
          <p:nvPr>
            <p:ph type="title"/>
          </p:nvPr>
        </p:nvSpPr>
        <p:spPr>
          <a:xfrm>
            <a:off x="366713" y="857503"/>
            <a:ext cx="8410574" cy="3432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b="1" i="0" sz="6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">
  <p:cSld name="Image Slid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12" name="Google Shape;112;p39"/>
          <p:cNvSpPr txBox="1"/>
          <p:nvPr>
            <p:ph idx="1" type="body"/>
          </p:nvPr>
        </p:nvSpPr>
        <p:spPr>
          <a:xfrm>
            <a:off x="183356" y="4917817"/>
            <a:ext cx="4255293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"/>
              <a:buNone/>
              <a:defRPr sz="600">
                <a:solidFill>
                  <a:srgbClr val="7F7F7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2984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pos="1512">
          <p15:clr>
            <a:srgbClr val="FDE53C"/>
          </p15:clr>
        </p15:guide>
        <p15:guide id="2" pos="2796">
          <p15:clr>
            <a:srgbClr val="FDE53C"/>
          </p15:clr>
        </p15:guide>
        <p15:guide id="3" pos="2963">
          <p15:clr>
            <a:srgbClr val="FDE53C"/>
          </p15:clr>
        </p15:guide>
        <p15:guide id="4" pos="4245">
          <p15:clr>
            <a:srgbClr val="FDE53C"/>
          </p15:clr>
        </p15:guide>
        <p15:guide id="5" pos="1967">
          <p15:clr>
            <a:srgbClr val="5ACBF0"/>
          </p15:clr>
        </p15:guide>
        <p15:guide id="6" pos="3792">
          <p15:clr>
            <a:srgbClr val="5ACBF0"/>
          </p15:clr>
        </p15:guide>
        <p15:guide id="7" pos="1880">
          <p15:clr>
            <a:srgbClr val="5ACBF0"/>
          </p15:clr>
        </p15:guide>
        <p15:guide id="8" pos="2054">
          <p15:clr>
            <a:srgbClr val="5ACBF0"/>
          </p15:clr>
        </p15:guide>
        <p15:guide id="9" pos="3879">
          <p15:clr>
            <a:srgbClr val="5ACBF0"/>
          </p15:clr>
        </p15:guide>
        <p15:guide id="10" pos="3705">
          <p15:clr>
            <a:srgbClr val="5ACBF0"/>
          </p15:clr>
        </p15:guide>
        <p15:guide id="11" pos="1599">
          <p15:clr>
            <a:srgbClr val="FDE53C"/>
          </p15:clr>
        </p15:guide>
        <p15:guide id="12" pos="1425">
          <p15:clr>
            <a:srgbClr val="FDE53C"/>
          </p15:clr>
        </p15:guide>
        <p15:guide id="13" pos="4334">
          <p15:clr>
            <a:srgbClr val="FDE53C"/>
          </p15:clr>
        </p15:guide>
        <p15:guide id="14" pos="4160">
          <p15:clr>
            <a:srgbClr val="FDE53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368490" y="1188720"/>
            <a:ext cx="8407020" cy="358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1" type="ftr"/>
          </p:nvPr>
        </p:nvSpPr>
        <p:spPr>
          <a:xfrm>
            <a:off x="4572000" y="4857750"/>
            <a:ext cx="4386263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0">
          <p15:clr>
            <a:srgbClr val="A4A3A4"/>
          </p15:clr>
        </p15:guide>
        <p15:guide id="2" orient="horz" pos="230">
          <p15:clr>
            <a:srgbClr val="A4A3A4"/>
          </p15:clr>
        </p15:guide>
        <p15:guide id="3" orient="horz" pos="3060">
          <p15:clr>
            <a:srgbClr val="A4A3A4"/>
          </p15:clr>
        </p15:guide>
        <p15:guide id="4" pos="231">
          <p15:clr>
            <a:srgbClr val="A4A3A4"/>
          </p15:clr>
        </p15:guide>
        <p15:guide id="5" pos="5528">
          <p15:clr>
            <a:srgbClr val="A4A3A4"/>
          </p15:clr>
        </p15:guide>
        <p15:guide id="6" pos="116">
          <p15:clr>
            <a:srgbClr val="A4A3A4"/>
          </p15:clr>
        </p15:guide>
        <p15:guide id="7" orient="horz" pos="3156">
          <p15:clr>
            <a:srgbClr val="A4A3A4"/>
          </p15:clr>
        </p15:guide>
        <p15:guide id="8" pos="5643">
          <p15:clr>
            <a:srgbClr val="A4A3A4"/>
          </p15:clr>
        </p15:guide>
        <p15:guide id="9" orient="horz" pos="3011">
          <p15:clr>
            <a:srgbClr val="A4A3A4"/>
          </p15:clr>
        </p15:guide>
        <p15:guide id="10" orient="horz" pos="74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hyperlink" Target="https://beacon.autodesk.com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/>
          <p:nvPr>
            <p:ph idx="4294967295" type="ctrTitle"/>
          </p:nvPr>
        </p:nvSpPr>
        <p:spPr>
          <a:xfrm>
            <a:off x="366712" y="1740753"/>
            <a:ext cx="6237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000000"/>
                </a:solidFill>
              </a:rPr>
              <a:t>IDP</a:t>
            </a:r>
            <a:r>
              <a:rPr b="1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Documentation Pipeline</a:t>
            </a:r>
            <a:endParaRPr b="1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/>
          <p:nvPr>
            <p:ph idx="2" type="body"/>
          </p:nvPr>
        </p:nvSpPr>
        <p:spPr>
          <a:xfrm>
            <a:off x="366712" y="4253137"/>
            <a:ext cx="384048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Amy Hoellwarth</a:t>
            </a:r>
            <a:endParaRPr/>
          </a:p>
        </p:txBody>
      </p:sp>
      <p:sp>
        <p:nvSpPr>
          <p:cNvPr id="119" name="Google Shape;119;p1"/>
          <p:cNvSpPr txBox="1"/>
          <p:nvPr>
            <p:ph idx="3" type="body"/>
          </p:nvPr>
        </p:nvSpPr>
        <p:spPr>
          <a:xfrm>
            <a:off x="366712" y="4466324"/>
            <a:ext cx="3840482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Senior Content Designer | urbanskeamy@gmail.com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 txBox="1"/>
          <p:nvPr>
            <p:ph type="title"/>
          </p:nvPr>
        </p:nvSpPr>
        <p:spPr>
          <a:xfrm>
            <a:off x="368490" y="365760"/>
            <a:ext cx="84069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What is IDP?</a:t>
            </a:r>
            <a:endParaRPr/>
          </a:p>
        </p:txBody>
      </p:sp>
      <p:sp>
        <p:nvSpPr>
          <p:cNvPr id="126" name="Google Shape;126;p2"/>
          <p:cNvSpPr txBox="1"/>
          <p:nvPr>
            <p:ph idx="2" type="body"/>
          </p:nvPr>
        </p:nvSpPr>
        <p:spPr>
          <a:xfrm>
            <a:off x="368489" y="942976"/>
            <a:ext cx="8407019" cy="3686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/>
              <a:t>Within an IDP, developers can:</a:t>
            </a:r>
            <a:endParaRPr sz="1800"/>
          </a:p>
          <a:p>
            <a:pPr indent="-228600" lvl="0" marL="228600" rtl="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Create new Services or manage Resources in alignment with the organization’s infrastructure standards</a:t>
            </a:r>
            <a:endParaRPr sz="1800"/>
          </a:p>
          <a:p>
            <a:pPr indent="-228600" lvl="0" marL="228600" rtl="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Search the Software Catalog to discover Services, Components, and their associated API specifications</a:t>
            </a:r>
            <a:endParaRPr sz="1800"/>
          </a:p>
          <a:p>
            <a:pPr indent="-228600" lvl="0" marL="228600" rtl="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Access developer workflow documentation, such as release processes, contribution guidelines, and deployment checklists</a:t>
            </a:r>
            <a:endParaRPr sz="1800"/>
          </a:p>
          <a:p>
            <a:pPr indent="-228600" lvl="0" marL="228600" rtl="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View build and deployment status for Services in one centralized dashboard, helping track release readiness and operational health</a:t>
            </a:r>
            <a:endParaRPr sz="18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 txBox="1"/>
          <p:nvPr>
            <p:ph type="title"/>
          </p:nvPr>
        </p:nvSpPr>
        <p:spPr>
          <a:xfrm>
            <a:off x="3086100" y="1761892"/>
            <a:ext cx="56881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The Documentation Pipeline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>
            <p:ph type="title"/>
          </p:nvPr>
        </p:nvSpPr>
        <p:spPr>
          <a:xfrm>
            <a:off x="367602" y="365760"/>
            <a:ext cx="4072636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Planning and Creation</a:t>
            </a:r>
            <a:endParaRPr/>
          </a:p>
        </p:txBody>
      </p:sp>
      <p:sp>
        <p:nvSpPr>
          <p:cNvPr id="138" name="Google Shape;138;p4"/>
          <p:cNvSpPr txBox="1"/>
          <p:nvPr>
            <p:ph idx="2" type="body"/>
          </p:nvPr>
        </p:nvSpPr>
        <p:spPr>
          <a:xfrm>
            <a:off x="367602" y="1197033"/>
            <a:ext cx="4072636" cy="3580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Collaborate with subject matter experts and engineers to identify documentation needs and content gaps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Plan content structure, scope, and organization to ensure clarity and consistency across documentation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Research and understand the target audience to tailor messaging and format appropriately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Create concise, user-focused documentation and workflows that support discoverability and usability across teams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39" name="Google Shape;139;p4" title="Placeholder_view_vector.svg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16505" r="16505" t="0"/>
          <a:stretch/>
        </p:blipFill>
        <p:spPr>
          <a:xfrm>
            <a:off x="4703763" y="0"/>
            <a:ext cx="4442596" cy="514807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>
            <p:ph type="title"/>
          </p:nvPr>
        </p:nvSpPr>
        <p:spPr>
          <a:xfrm>
            <a:off x="367602" y="365760"/>
            <a:ext cx="4072636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Writing and Editing</a:t>
            </a:r>
            <a:endParaRPr/>
          </a:p>
        </p:txBody>
      </p:sp>
      <p:sp>
        <p:nvSpPr>
          <p:cNvPr id="146" name="Google Shape;146;p5"/>
          <p:cNvSpPr txBox="1"/>
          <p:nvPr>
            <p:ph idx="2" type="body"/>
          </p:nvPr>
        </p:nvSpPr>
        <p:spPr>
          <a:xfrm>
            <a:off x="367602" y="1238596"/>
            <a:ext cx="4072636" cy="3539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Produce clear and comprehensive documentation.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Follow the style guide and maintain consistency across the platform. 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Work closely with the stakeholders, designers, and other writers to ensure the accuracy of technical information.</a:t>
            </a:r>
            <a:endParaRPr sz="1800"/>
          </a:p>
        </p:txBody>
      </p:sp>
      <p:pic>
        <p:nvPicPr>
          <p:cNvPr id="147" name="Google Shape;147;p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4211" r="42973" t="0"/>
          <a:stretch/>
        </p:blipFill>
        <p:spPr>
          <a:xfrm>
            <a:off x="4703763" y="0"/>
            <a:ext cx="4438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 txBox="1"/>
          <p:nvPr>
            <p:ph type="title"/>
          </p:nvPr>
        </p:nvSpPr>
        <p:spPr>
          <a:xfrm>
            <a:off x="367602" y="365760"/>
            <a:ext cx="4072636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Feedback and Review</a:t>
            </a:r>
            <a:endParaRPr/>
          </a:p>
        </p:txBody>
      </p:sp>
      <p:sp>
        <p:nvSpPr>
          <p:cNvPr id="154" name="Google Shape;154;p6"/>
          <p:cNvSpPr txBox="1"/>
          <p:nvPr>
            <p:ph idx="2" type="body"/>
          </p:nvPr>
        </p:nvSpPr>
        <p:spPr>
          <a:xfrm>
            <a:off x="367602" y="1205345"/>
            <a:ext cx="4072636" cy="3572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Collaborate with stakeholders, including developers and subject matter experts. 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Gather feedback and making necessary revisions. 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Ensure the documentation meets the needs of the developers.</a:t>
            </a:r>
            <a:endParaRPr sz="1800"/>
          </a:p>
        </p:txBody>
      </p:sp>
      <p:pic>
        <p:nvPicPr>
          <p:cNvPr id="155" name="Google Shape;155;p6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1235" r="21234" t="0"/>
          <a:stretch/>
        </p:blipFill>
        <p:spPr>
          <a:xfrm>
            <a:off x="4703763" y="0"/>
            <a:ext cx="4438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>
            <p:ph type="title"/>
          </p:nvPr>
        </p:nvSpPr>
        <p:spPr>
          <a:xfrm>
            <a:off x="367602" y="365760"/>
            <a:ext cx="4072636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Publishing and Maintenance</a:t>
            </a:r>
            <a:endParaRPr/>
          </a:p>
        </p:txBody>
      </p:sp>
      <p:sp>
        <p:nvSpPr>
          <p:cNvPr id="162" name="Google Shape;162;p7"/>
          <p:cNvSpPr txBox="1"/>
          <p:nvPr>
            <p:ph idx="2" type="body"/>
          </p:nvPr>
        </p:nvSpPr>
        <p:spPr>
          <a:xfrm>
            <a:off x="367602" y="1529542"/>
            <a:ext cx="4072636" cy="324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237172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Utilize the IDP’s publishing tools to make it available to developers. </a:t>
            </a:r>
            <a:endParaRPr sz="1800">
              <a:solidFill>
                <a:srgbClr val="000000"/>
              </a:solidFill>
            </a:endParaRPr>
          </a:p>
          <a:p>
            <a:pPr indent="-237172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Ensure that the documentation is properly categorized, annotated, and searchable. </a:t>
            </a:r>
            <a:endParaRPr sz="1800">
              <a:solidFill>
                <a:srgbClr val="000000"/>
              </a:solidFill>
            </a:endParaRPr>
          </a:p>
          <a:p>
            <a:pPr indent="-237172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Monitor and update the documentation as new features, APIs, or changes are introduced.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/>
              <a:t>To follow these guidelines for your own content in the IDP, ping the Slack channel.</a:t>
            </a:r>
            <a:endParaRPr/>
          </a:p>
        </p:txBody>
      </p:sp>
      <p:pic>
        <p:nvPicPr>
          <p:cNvPr id="163" name="Google Shape;163;p7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1235" r="21234" t="0"/>
          <a:stretch/>
        </p:blipFill>
        <p:spPr>
          <a:xfrm>
            <a:off x="4703763" y="0"/>
            <a:ext cx="4438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>
            <p:ph type="title"/>
          </p:nvPr>
        </p:nvSpPr>
        <p:spPr>
          <a:xfrm>
            <a:off x="3086100" y="2010058"/>
            <a:ext cx="5688100" cy="112338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The Role of a Content Designer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 txBox="1"/>
          <p:nvPr>
            <p:ph idx="1" type="body"/>
          </p:nvPr>
        </p:nvSpPr>
        <p:spPr>
          <a:xfrm>
            <a:off x="368490" y="673330"/>
            <a:ext cx="8407020" cy="4056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>
                <a:solidFill>
                  <a:srgbClr val="000000"/>
                </a:solidFill>
              </a:rPr>
              <a:t>Some key responsibilities include: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⚫"/>
            </a:pPr>
            <a:r>
              <a:rPr lang="en-US" sz="1800">
                <a:solidFill>
                  <a:srgbClr val="000000"/>
                </a:solidFill>
              </a:rPr>
              <a:t>Collaborating with subject matter experts and developers to understand the technical aspects of the content.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⚫"/>
            </a:pPr>
            <a:r>
              <a:rPr lang="en-US" sz="1800">
                <a:solidFill>
                  <a:srgbClr val="000000"/>
                </a:solidFill>
              </a:rPr>
              <a:t>Creating user-focused and easily understandable documentation.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⚫"/>
            </a:pPr>
            <a:r>
              <a:rPr lang="en-US" sz="1800">
                <a:solidFill>
                  <a:srgbClr val="000000"/>
                </a:solidFill>
              </a:rPr>
              <a:t>Ensuring consistency and adherence to style guides.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⚫"/>
            </a:pPr>
            <a:r>
              <a:rPr lang="en-US" sz="1800">
                <a:solidFill>
                  <a:srgbClr val="000000"/>
                </a:solidFill>
              </a:rPr>
              <a:t>Incorporating feedback from stakeholders to improve the documentation.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⚫"/>
            </a:pPr>
            <a:r>
              <a:rPr lang="en-US" sz="1800">
                <a:solidFill>
                  <a:srgbClr val="000000"/>
                </a:solidFill>
              </a:rPr>
              <a:t>Keeping the documentation up-to-date and relevant to developers' needs.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"/>
          <p:cNvSpPr txBox="1"/>
          <p:nvPr>
            <p:ph idx="1" type="body"/>
          </p:nvPr>
        </p:nvSpPr>
        <p:spPr>
          <a:xfrm>
            <a:off x="368490" y="1733843"/>
            <a:ext cx="2587815" cy="3043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⚫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Provide accurate and concise descriptions.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NTR"/>
              <a:ea typeface="NTR"/>
              <a:cs typeface="NTR"/>
              <a:sym typeface="NTR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⚫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Ensure developers can interact with the input data.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NTR"/>
              <a:ea typeface="NTR"/>
              <a:cs typeface="NTR"/>
              <a:sym typeface="NTR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⚫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Follow the Style Guide.</a:t>
            </a:r>
            <a:endParaRPr/>
          </a:p>
        </p:txBody>
      </p:sp>
      <p:sp>
        <p:nvSpPr>
          <p:cNvPr id="181" name="Google Shape;181;p10"/>
          <p:cNvSpPr txBox="1"/>
          <p:nvPr>
            <p:ph type="title"/>
          </p:nvPr>
        </p:nvSpPr>
        <p:spPr>
          <a:xfrm>
            <a:off x="368490" y="365760"/>
            <a:ext cx="8407020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Form Fields, Support Text, and Error Messages</a:t>
            </a:r>
            <a:endParaRPr b="0"/>
          </a:p>
        </p:txBody>
      </p:sp>
      <p:sp>
        <p:nvSpPr>
          <p:cNvPr id="182" name="Google Shape;182;p10"/>
          <p:cNvSpPr txBox="1"/>
          <p:nvPr/>
        </p:nvSpPr>
        <p:spPr>
          <a:xfrm>
            <a:off x="3250276" y="1736774"/>
            <a:ext cx="2577089" cy="3043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Char char="⚫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Contribute to the creation of helpful and informative text. </a:t>
            </a:r>
            <a:endParaRPr/>
          </a:p>
          <a:p>
            <a:pPr indent="-1651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  <a:latin typeface="NTR"/>
              <a:ea typeface="NTR"/>
              <a:cs typeface="NTR"/>
              <a:sym typeface="NTR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Char char="⚫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Provide guidance on how to use specific features.</a:t>
            </a:r>
            <a:endParaRPr/>
          </a:p>
          <a:p>
            <a:pPr indent="-1651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  <a:latin typeface="NTR"/>
              <a:ea typeface="NTR"/>
              <a:cs typeface="NTR"/>
              <a:sym typeface="NTR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Char char="⚫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Address common issues and offer solutions.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6078260" y="1736774"/>
            <a:ext cx="2646484" cy="3043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Craft clear and user-friendly error messages. 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NTR"/>
                <a:ea typeface="NTR"/>
                <a:cs typeface="NTR"/>
                <a:sym typeface="NTR"/>
              </a:rPr>
              <a:t>Guide developers when they encounter errors or unexpected behavior within the platform.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369277" y="1094641"/>
            <a:ext cx="2646484" cy="448408"/>
          </a:xfrm>
          <a:prstGeom prst="rect">
            <a:avLst/>
          </a:prstGeom>
          <a:solidFill>
            <a:srgbClr val="2BC2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3191607" y="1094640"/>
            <a:ext cx="2646484" cy="448408"/>
          </a:xfrm>
          <a:prstGeom prst="rect">
            <a:avLst/>
          </a:prstGeom>
          <a:solidFill>
            <a:srgbClr val="5F6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6005145" y="1094639"/>
            <a:ext cx="2646484" cy="448408"/>
          </a:xfrm>
          <a:prstGeom prst="rect">
            <a:avLst/>
          </a:prstGeom>
          <a:solidFill>
            <a:srgbClr val="D74E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931985" y="1195753"/>
            <a:ext cx="108202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 Fields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3731076" y="1195752"/>
            <a:ext cx="162621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Help/Support Text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6646743" y="1195752"/>
            <a:ext cx="144911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Error Messages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2201" y="1150441"/>
            <a:ext cx="345627" cy="345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8260" y="1118128"/>
            <a:ext cx="401429" cy="401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rectangular object with white text&#10;&#10;Description automatically generated" id="192" name="Google Shape;19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7460" y="1195752"/>
            <a:ext cx="402907" cy="246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 txBox="1"/>
          <p:nvPr>
            <p:ph type="title"/>
          </p:nvPr>
        </p:nvSpPr>
        <p:spPr>
          <a:xfrm>
            <a:off x="368490" y="365760"/>
            <a:ext cx="8407020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Additional Collaboration</a:t>
            </a:r>
            <a:endParaRPr/>
          </a:p>
        </p:txBody>
      </p:sp>
      <p:sp>
        <p:nvSpPr>
          <p:cNvPr id="199" name="Google Shape;199;p11"/>
          <p:cNvSpPr txBox="1"/>
          <p:nvPr/>
        </p:nvSpPr>
        <p:spPr>
          <a:xfrm>
            <a:off x="1042450" y="1032950"/>
            <a:ext cx="7733100" cy="3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rPr b="1" lang="en-US" sz="1800">
                <a:solidFill>
                  <a:srgbClr val="000000"/>
                </a:solidFill>
              </a:rPr>
              <a:t>Slack:</a:t>
            </a:r>
            <a:r>
              <a:rPr lang="en-US" sz="1800">
                <a:solidFill>
                  <a:srgbClr val="000000"/>
                </a:solidFill>
              </a:rPr>
              <a:t> engage in daily communication with our engineering team via Slack channels. This platform serves as a space where we can discuss and address issues or propose ideas.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rPr b="1" lang="en-US" sz="1800">
                <a:solidFill>
                  <a:srgbClr val="000000"/>
                </a:solidFill>
              </a:rPr>
              <a:t>Meetings:</a:t>
            </a:r>
            <a:r>
              <a:rPr lang="en-US" sz="1800">
                <a:solidFill>
                  <a:srgbClr val="000000"/>
                </a:solidFill>
              </a:rPr>
              <a:t> our team holds regular stand-up meetings three times per week to align on ongoing tasks and priorities. We also have a weekly sync with all stakeholders to provide updates and gather feedback.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rPr b="1" lang="en-US" sz="1800">
                <a:solidFill>
                  <a:srgbClr val="000000"/>
                </a:solidFill>
              </a:rPr>
              <a:t>Figma:</a:t>
            </a:r>
            <a:r>
              <a:rPr lang="en-US" sz="1800">
                <a:solidFill>
                  <a:srgbClr val="000000"/>
                </a:solidFill>
              </a:rPr>
              <a:t> collaborative work takes place directly within Figma, where the designer creates mock-ups. This platform allows us to review and provide feedback on the visual aspects of the content.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rPr b="1" lang="en-US" sz="1800">
                <a:solidFill>
                  <a:srgbClr val="000000"/>
                </a:solidFill>
              </a:rPr>
              <a:t>GitHub:</a:t>
            </a:r>
            <a:r>
              <a:rPr lang="en-US" sz="1800">
                <a:solidFill>
                  <a:srgbClr val="000000"/>
                </a:solidFill>
              </a:rPr>
              <a:t> to address content-related issues or enhancements, our team frequently creates Pull Requests (PRs) on GitHub. This collaborative approach enables us to make necessary content fixes or additions directly within the platform's codebase.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200" name="Google Shape;20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8490" y="1032947"/>
            <a:ext cx="418754" cy="4187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Zoom Font is → Kaleko 205" id="201" name="Google Shape;201;p11"/>
          <p:cNvPicPr preferRelativeResize="0"/>
          <p:nvPr/>
        </p:nvPicPr>
        <p:blipFill rotWithShape="1">
          <a:blip r:embed="rId4">
            <a:alphaModFix/>
          </a:blip>
          <a:srcRect b="30505" l="0" r="0" t="4595"/>
          <a:stretch/>
        </p:blipFill>
        <p:spPr>
          <a:xfrm>
            <a:off x="304428" y="1945382"/>
            <a:ext cx="569310" cy="432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9515" y="2827697"/>
            <a:ext cx="280414" cy="42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thub, git, logo, social icon - Free download on Iconfinder" id="203" name="Google Shape;20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2455" y="3698153"/>
            <a:ext cx="420625" cy="42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/>
          <p:nvPr>
            <p:ph idx="1" type="body"/>
          </p:nvPr>
        </p:nvSpPr>
        <p:spPr>
          <a:xfrm>
            <a:off x="368490" y="1733843"/>
            <a:ext cx="2587815" cy="3043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800"/>
              <a:t>Gain insights, see workflows, and discover tools to enhance your productivity, create services, access documentation, and manage build and deploy processes with the IDP’s user manual.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210" name="Google Shape;210;p12"/>
          <p:cNvSpPr txBox="1"/>
          <p:nvPr>
            <p:ph type="title"/>
          </p:nvPr>
        </p:nvSpPr>
        <p:spPr>
          <a:xfrm>
            <a:off x="368490" y="365760"/>
            <a:ext cx="8407020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Deliverables</a:t>
            </a:r>
            <a:endParaRPr/>
          </a:p>
        </p:txBody>
      </p:sp>
      <p:sp>
        <p:nvSpPr>
          <p:cNvPr id="211" name="Google Shape;211;p12"/>
          <p:cNvSpPr txBox="1"/>
          <p:nvPr/>
        </p:nvSpPr>
        <p:spPr>
          <a:xfrm>
            <a:off x="3250276" y="1736774"/>
            <a:ext cx="2577089" cy="3043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document outlines </a:t>
            </a:r>
            <a:r>
              <a:rPr lang="en-US" sz="1800">
                <a:solidFill>
                  <a:schemeClr val="dk1"/>
                </a:solidFill>
              </a:rPr>
              <a:t>the IDP’s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taxonomy and when it's appropriate to use certain terms, rules for writing inside code, general style guide elements, and some punctuation methods.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2"/>
          <p:cNvSpPr txBox="1"/>
          <p:nvPr/>
        </p:nvSpPr>
        <p:spPr>
          <a:xfrm>
            <a:off x="6078260" y="1736774"/>
            <a:ext cx="2646484" cy="3043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Discover the power of Internal Developer Portals, revolutionizing the software development process for engineers and teams alike.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2"/>
          <p:cNvSpPr/>
          <p:nvPr/>
        </p:nvSpPr>
        <p:spPr>
          <a:xfrm>
            <a:off x="369277" y="1094641"/>
            <a:ext cx="2646484" cy="448408"/>
          </a:xfrm>
          <a:prstGeom prst="rect">
            <a:avLst/>
          </a:prstGeom>
          <a:solidFill>
            <a:srgbClr val="2BC2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3191607" y="1094640"/>
            <a:ext cx="2646484" cy="448408"/>
          </a:xfrm>
          <a:prstGeom prst="rect">
            <a:avLst/>
          </a:prstGeom>
          <a:solidFill>
            <a:srgbClr val="5F6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2"/>
          <p:cNvSpPr/>
          <p:nvPr/>
        </p:nvSpPr>
        <p:spPr>
          <a:xfrm>
            <a:off x="6005145" y="1094639"/>
            <a:ext cx="2646484" cy="448408"/>
          </a:xfrm>
          <a:prstGeom prst="rect">
            <a:avLst/>
          </a:prstGeom>
          <a:solidFill>
            <a:srgbClr val="D74E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2"/>
          <p:cNvSpPr txBox="1"/>
          <p:nvPr/>
        </p:nvSpPr>
        <p:spPr>
          <a:xfrm>
            <a:off x="931985" y="1195753"/>
            <a:ext cx="116217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User Manual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2"/>
          <p:cNvSpPr txBox="1"/>
          <p:nvPr/>
        </p:nvSpPr>
        <p:spPr>
          <a:xfrm>
            <a:off x="3731076" y="1195752"/>
            <a:ext cx="180177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Internal Style Guide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6646743" y="1195752"/>
            <a:ext cx="92172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Wiki Page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2201" y="1150441"/>
            <a:ext cx="345627" cy="345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8260" y="1156555"/>
            <a:ext cx="322540" cy="322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803" y="1195752"/>
            <a:ext cx="246221" cy="246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>
            <p:ph type="title"/>
          </p:nvPr>
        </p:nvSpPr>
        <p:spPr>
          <a:xfrm>
            <a:off x="367602" y="365760"/>
            <a:ext cx="4072636" cy="39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In Summary</a:t>
            </a:r>
            <a:endParaRPr/>
          </a:p>
        </p:txBody>
      </p:sp>
      <p:sp>
        <p:nvSpPr>
          <p:cNvPr id="228" name="Google Shape;228;p13"/>
          <p:cNvSpPr txBox="1"/>
          <p:nvPr>
            <p:ph idx="2" type="body"/>
          </p:nvPr>
        </p:nvSpPr>
        <p:spPr>
          <a:xfrm>
            <a:off x="367602" y="871221"/>
            <a:ext cx="4072636" cy="3906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>
                <a:solidFill>
                  <a:srgbClr val="000000"/>
                </a:solidFill>
              </a:rPr>
              <a:t>The documentation pipeline in the IDP: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Ensures developers have access to accurate and user-friendly resources.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Plays a vital role for Content Designers who craft and maintain high-quality documentation. 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solidFill>
                  <a:srgbClr val="000000"/>
                </a:solidFill>
              </a:rPr>
              <a:t>Empowers developers and fosters a thriving community within Autodesk.</a:t>
            </a:r>
            <a:endParaRPr sz="1800"/>
          </a:p>
        </p:txBody>
      </p:sp>
      <p:pic>
        <p:nvPicPr>
          <p:cNvPr id="229" name="Google Shape;229;p13" title="Placeholder_view_vector.svg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16505" r="16505" t="0"/>
          <a:stretch/>
        </p:blipFill>
        <p:spPr>
          <a:xfrm>
            <a:off x="4703763" y="0"/>
            <a:ext cx="443865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30" name="Google Shape;230;p13"/>
          <p:cNvSpPr txBox="1"/>
          <p:nvPr>
            <p:ph idx="4" type="body"/>
          </p:nvPr>
        </p:nvSpPr>
        <p:spPr>
          <a:xfrm>
            <a:off x="4887120" y="4917817"/>
            <a:ext cx="4071144" cy="923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Beacon Home Page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utodesk Theme">
  <a:themeElements>
    <a:clrScheme name="Custom 8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2BC275"/>
      </a:accent1>
      <a:accent2>
        <a:srgbClr val="5F60FF"/>
      </a:accent2>
      <a:accent3>
        <a:srgbClr val="D74E26"/>
      </a:accent3>
      <a:accent4>
        <a:srgbClr val="FFC31A"/>
      </a:accent4>
      <a:accent5>
        <a:srgbClr val="37A5CC"/>
      </a:accent5>
      <a:accent6>
        <a:srgbClr val="E51050"/>
      </a:accent6>
      <a:hlink>
        <a:srgbClr val="000000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2023-05-15T20:27:48Z</dcterms:created>
  <dc:creator>Amy Hoellwarth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0x010100EBC530340EB4E846B013191FCA1603A7</vt:lpwstr>
  </property>
</Properties>
</file>