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711679039c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71167903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711679039c_0_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711679039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711679039c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711679039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711679039c_0_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711679039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711679039c_0_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711679039c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711679039c_0_4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711679039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711679039c_0_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711679039c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711679039c_0_6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711679039c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50" name="Shape 50"/>
        <p:cNvGrpSpPr/>
        <p:nvPr/>
      </p:nvGrpSpPr>
      <p:grpSpPr>
        <a:xfrm>
          <a:off x="0" y="0"/>
          <a:ext cx="0" cy="0"/>
          <a:chOff x="0" y="0"/>
          <a:chExt cx="0" cy="0"/>
        </a:xfrm>
      </p:grpSpPr>
      <p:sp>
        <p:nvSpPr>
          <p:cNvPr id="51" name="Google Shape;51;p13"/>
          <p:cNvSpPr/>
          <p:nvPr/>
        </p:nvSpPr>
        <p:spPr>
          <a:xfrm>
            <a:off x="4636800" y="80700"/>
            <a:ext cx="4426500" cy="4982100"/>
          </a:xfrm>
          <a:prstGeom prst="rect">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 name="Google Shape;52;p1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3" name="Google Shape;53;p13"/>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54" name="Google Shape;54;p13"/>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5" name="Google Shape;55;p13"/>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6" name="Google Shape;56;p1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p:cSld name="SECTION_TITLE_AND_DESCRIPTION_1_1">
    <p:spTree>
      <p:nvGrpSpPr>
        <p:cNvPr id="57" name="Shape 57"/>
        <p:cNvGrpSpPr/>
        <p:nvPr/>
      </p:nvGrpSpPr>
      <p:grpSpPr>
        <a:xfrm>
          <a:off x="0" y="0"/>
          <a:ext cx="0" cy="0"/>
          <a:chOff x="0" y="0"/>
          <a:chExt cx="0" cy="0"/>
        </a:xfrm>
      </p:grpSpPr>
      <p:sp>
        <p:nvSpPr>
          <p:cNvPr id="58" name="Google Shape;58;p14"/>
          <p:cNvSpPr/>
          <p:nvPr/>
        </p:nvSpPr>
        <p:spPr>
          <a:xfrm>
            <a:off x="4636800" y="80700"/>
            <a:ext cx="4426500" cy="4982100"/>
          </a:xfrm>
          <a:prstGeom prst="rect">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 name="Google Shape;59;p1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0" name="Google Shape;60;p14"/>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61" name="Google Shape;61;p14"/>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2" name="Google Shape;62;p14"/>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3" name="Google Shape;63;p1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1">
  <p:cSld name="SECTION_TITLE_AND_DESCRIPTION_1_1_1_1">
    <p:spTree>
      <p:nvGrpSpPr>
        <p:cNvPr id="64" name="Shape 64"/>
        <p:cNvGrpSpPr/>
        <p:nvPr/>
      </p:nvGrpSpPr>
      <p:grpSpPr>
        <a:xfrm>
          <a:off x="0" y="0"/>
          <a:ext cx="0" cy="0"/>
          <a:chOff x="0" y="0"/>
          <a:chExt cx="0" cy="0"/>
        </a:xfrm>
      </p:grpSpPr>
      <p:sp>
        <p:nvSpPr>
          <p:cNvPr id="65" name="Google Shape;65;p15"/>
          <p:cNvSpPr/>
          <p:nvPr/>
        </p:nvSpPr>
        <p:spPr>
          <a:xfrm>
            <a:off x="4636800" y="80700"/>
            <a:ext cx="4426500" cy="4982100"/>
          </a:xfrm>
          <a:prstGeom prst="rect">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6" name="Google Shape;66;p1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7" name="Google Shape;67;p15"/>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68" name="Google Shape;68;p15"/>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9" name="Google Shape;69;p15"/>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70" name="Google Shape;70;p1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p:cSld name="SECTION_TITLE_AND_DESCRIPTION_1_1_1_2">
    <p:spTree>
      <p:nvGrpSpPr>
        <p:cNvPr id="71" name="Shape 71"/>
        <p:cNvGrpSpPr/>
        <p:nvPr/>
      </p:nvGrpSpPr>
      <p:grpSpPr>
        <a:xfrm>
          <a:off x="0" y="0"/>
          <a:ext cx="0" cy="0"/>
          <a:chOff x="0" y="0"/>
          <a:chExt cx="0" cy="0"/>
        </a:xfrm>
      </p:grpSpPr>
      <p:sp>
        <p:nvSpPr>
          <p:cNvPr id="72" name="Google Shape;72;p16"/>
          <p:cNvSpPr/>
          <p:nvPr/>
        </p:nvSpPr>
        <p:spPr>
          <a:xfrm>
            <a:off x="4636800" y="80700"/>
            <a:ext cx="4426500" cy="4982100"/>
          </a:xfrm>
          <a:prstGeom prst="rect">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 name="Google Shape;73;p1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74" name="Google Shape;74;p16"/>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75" name="Google Shape;75;p16"/>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6" name="Google Shape;76;p16"/>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77" name="Google Shape;77;p1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1 1">
  <p:cSld name="SECTION_TITLE_AND_DESCRIPTION_1_1_1_1_1">
    <p:spTree>
      <p:nvGrpSpPr>
        <p:cNvPr id="78" name="Shape 78"/>
        <p:cNvGrpSpPr/>
        <p:nvPr/>
      </p:nvGrpSpPr>
      <p:grpSpPr>
        <a:xfrm>
          <a:off x="0" y="0"/>
          <a:ext cx="0" cy="0"/>
          <a:chOff x="0" y="0"/>
          <a:chExt cx="0" cy="0"/>
        </a:xfrm>
      </p:grpSpPr>
      <p:sp>
        <p:nvSpPr>
          <p:cNvPr id="79" name="Google Shape;79;p17"/>
          <p:cNvSpPr/>
          <p:nvPr/>
        </p:nvSpPr>
        <p:spPr>
          <a:xfrm>
            <a:off x="4636800" y="80700"/>
            <a:ext cx="4426500" cy="4982100"/>
          </a:xfrm>
          <a:prstGeom prst="rect">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 name="Google Shape;80;p1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7"/>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82" name="Google Shape;82;p17"/>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7"/>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84" name="Google Shape;84;p1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490250" y="526350"/>
            <a:ext cx="65226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Hawk Ridge Systems</a:t>
            </a:r>
            <a:endParaRPr/>
          </a:p>
          <a:p>
            <a:pPr indent="0" lvl="0" marL="0" rtl="0" algn="l">
              <a:spcBef>
                <a:spcPts val="1600"/>
              </a:spcBef>
              <a:spcAft>
                <a:spcPts val="0"/>
              </a:spcAft>
              <a:buNone/>
            </a:pPr>
            <a:r>
              <a:rPr i="1" lang="en" sz="2400"/>
              <a:t>3D printing nurture campaign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a:t>Problem</a:t>
            </a:r>
            <a:endParaRPr b="1"/>
          </a:p>
          <a:p>
            <a:pPr indent="0" lvl="0" marL="0" rtl="0" algn="l">
              <a:spcBef>
                <a:spcPts val="0"/>
              </a:spcBef>
              <a:spcAft>
                <a:spcPts val="0"/>
              </a:spcAft>
              <a:buNone/>
            </a:pPr>
            <a:r>
              <a:rPr lang="en" sz="1500"/>
              <a:t>Hawk Ridge Systems wants to leverage its 3D printers and digital manufacturing lab.</a:t>
            </a:r>
            <a:endParaRPr sz="1500"/>
          </a:p>
          <a:p>
            <a:pPr indent="0" lvl="0" marL="0" rtl="0" algn="l">
              <a:spcBef>
                <a:spcPts val="1200"/>
              </a:spcBef>
              <a:spcAft>
                <a:spcPts val="0"/>
              </a:spcAft>
              <a:buNone/>
            </a:pPr>
            <a:r>
              <a:rPr b="1" lang="en"/>
              <a:t>Goal</a:t>
            </a:r>
            <a:endParaRPr b="1"/>
          </a:p>
          <a:p>
            <a:pPr indent="0" lvl="0" marL="0" rtl="0" algn="l">
              <a:spcBef>
                <a:spcPts val="0"/>
              </a:spcBef>
              <a:spcAft>
                <a:spcPts val="0"/>
              </a:spcAft>
              <a:buNone/>
            </a:pPr>
            <a:r>
              <a:rPr lang="en" sz="1500"/>
              <a:t>Create email nurture campaigns to sell more printers and increase engagement at DML events.</a:t>
            </a:r>
            <a:endParaRPr sz="1500"/>
          </a:p>
          <a:p>
            <a:pPr indent="0" lvl="0" marL="0" rtl="0" algn="l">
              <a:spcBef>
                <a:spcPts val="1200"/>
              </a:spcBef>
              <a:spcAft>
                <a:spcPts val="0"/>
              </a:spcAft>
              <a:buNone/>
            </a:pPr>
            <a:r>
              <a:rPr b="1" lang="en"/>
              <a:t>Scope</a:t>
            </a:r>
            <a:endParaRPr b="1"/>
          </a:p>
          <a:p>
            <a:pPr indent="0" lvl="0" marL="0" rtl="0" algn="l">
              <a:spcBef>
                <a:spcPts val="0"/>
              </a:spcBef>
              <a:spcAft>
                <a:spcPts val="1200"/>
              </a:spcAft>
              <a:buNone/>
            </a:pPr>
            <a:r>
              <a:rPr lang="en" sz="1500"/>
              <a:t>The Digital Manufacturing Lab will hold free monthly demos and marketing will create nurture campaigns.</a:t>
            </a:r>
            <a:endParaRPr sz="1500"/>
          </a:p>
        </p:txBody>
      </p:sp>
      <p:pic>
        <p:nvPicPr>
          <p:cNvPr id="95" name="Google Shape;95;p19"/>
          <p:cNvPicPr preferRelativeResize="0"/>
          <p:nvPr/>
        </p:nvPicPr>
        <p:blipFill>
          <a:blip r:embed="rId3">
            <a:alphaModFix/>
          </a:blip>
          <a:stretch>
            <a:fillRect/>
          </a:stretch>
        </p:blipFill>
        <p:spPr>
          <a:xfrm>
            <a:off x="414350" y="190500"/>
            <a:ext cx="3790950" cy="4762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9" name="Shape 99"/>
        <p:cNvGrpSpPr/>
        <p:nvPr/>
      </p:nvGrpSpPr>
      <p:grpSpPr>
        <a:xfrm>
          <a:off x="0" y="0"/>
          <a:ext cx="0" cy="0"/>
          <a:chOff x="0" y="0"/>
          <a:chExt cx="0" cy="0"/>
        </a:xfrm>
      </p:grpSpPr>
      <p:pic>
        <p:nvPicPr>
          <p:cNvPr id="100" name="Google Shape;100;p20"/>
          <p:cNvPicPr preferRelativeResize="0"/>
          <p:nvPr/>
        </p:nvPicPr>
        <p:blipFill>
          <a:blip r:embed="rId3">
            <a:alphaModFix amt="15000"/>
          </a:blip>
          <a:stretch>
            <a:fillRect/>
          </a:stretch>
        </p:blipFill>
        <p:spPr>
          <a:xfrm>
            <a:off x="414350" y="190500"/>
            <a:ext cx="3790950" cy="4762500"/>
          </a:xfrm>
          <a:prstGeom prst="rect">
            <a:avLst/>
          </a:prstGeom>
          <a:noFill/>
          <a:ln>
            <a:noFill/>
          </a:ln>
        </p:spPr>
      </p:pic>
      <p:sp>
        <p:nvSpPr>
          <p:cNvPr id="101" name="Google Shape;101;p20"/>
          <p:cNvSpPr txBox="1"/>
          <p:nvPr>
            <p:ph idx="2" type="body"/>
          </p:nvPr>
        </p:nvSpPr>
        <p:spPr>
          <a:xfrm>
            <a:off x="4939500" y="560100"/>
            <a:ext cx="3837000" cy="369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Hawk Ridge Systems’ 3D printer sales have plateaued, even with new products constantly being introduced into the line.</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marketing department requires a set of nurture campaigns to promote the new 3D printing products to its users.</a:t>
            </a:r>
            <a:endParaRPr sz="1500"/>
          </a:p>
        </p:txBody>
      </p:sp>
      <p:sp>
        <p:nvSpPr>
          <p:cNvPr id="102" name="Google Shape;102;p20"/>
          <p:cNvSpPr/>
          <p:nvPr/>
        </p:nvSpPr>
        <p:spPr>
          <a:xfrm>
            <a:off x="4294675" y="705700"/>
            <a:ext cx="201000" cy="201000"/>
          </a:xfrm>
          <a:prstGeom prst="flowChartConnector">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0"/>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04" name="Google Shape;104;p20"/>
          <p:cNvSpPr/>
          <p:nvPr/>
        </p:nvSpPr>
        <p:spPr>
          <a:xfrm>
            <a:off x="364250" y="3173438"/>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05" name="Google Shape;105;p20"/>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Source Sans Pro"/>
                <a:ea typeface="Source Sans Pro"/>
                <a:cs typeface="Source Sans Pro"/>
                <a:sym typeface="Source Sans Pro"/>
              </a:rPr>
              <a:t>Problem statement</a:t>
            </a:r>
            <a:endParaRPr b="1" sz="2000">
              <a:solidFill>
                <a:srgbClr val="FFFFFF"/>
              </a:solidFill>
              <a:latin typeface="Source Sans Pro"/>
              <a:ea typeface="Source Sans Pro"/>
              <a:cs typeface="Source Sans Pro"/>
              <a:sym typeface="Source Sans Pro"/>
            </a:endParaRPr>
          </a:p>
        </p:txBody>
      </p:sp>
      <p:sp>
        <p:nvSpPr>
          <p:cNvPr id="106" name="Google Shape;106;p20"/>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07" name="Google Shape;107;p20"/>
          <p:cNvSpPr/>
          <p:nvPr/>
        </p:nvSpPr>
        <p:spPr>
          <a:xfrm>
            <a:off x="364250" y="2289975"/>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Methods</a:t>
            </a:r>
            <a:endParaRPr>
              <a:solidFill>
                <a:srgbClr val="CCCCC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1"/>
          <p:cNvPicPr preferRelativeResize="0"/>
          <p:nvPr/>
        </p:nvPicPr>
        <p:blipFill>
          <a:blip r:embed="rId3">
            <a:alphaModFix amt="15000"/>
          </a:blip>
          <a:stretch>
            <a:fillRect/>
          </a:stretch>
        </p:blipFill>
        <p:spPr>
          <a:xfrm>
            <a:off x="414350" y="190500"/>
            <a:ext cx="3790950" cy="4762500"/>
          </a:xfrm>
          <a:prstGeom prst="rect">
            <a:avLst/>
          </a:prstGeom>
          <a:noFill/>
          <a:ln>
            <a:noFill/>
          </a:ln>
        </p:spPr>
      </p:pic>
      <p:sp>
        <p:nvSpPr>
          <p:cNvPr id="113" name="Google Shape;113;p21"/>
          <p:cNvSpPr txBox="1"/>
          <p:nvPr>
            <p:ph idx="2" type="body"/>
          </p:nvPr>
        </p:nvSpPr>
        <p:spPr>
          <a:xfrm>
            <a:off x="4939500" y="560100"/>
            <a:ext cx="3837000" cy="3695100"/>
          </a:xfrm>
          <a:prstGeom prst="rect">
            <a:avLst/>
          </a:prstGeom>
        </p:spPr>
        <p:txBody>
          <a:bodyPr anchorCtr="0" anchor="t" bIns="91425" lIns="91425" spcFirstLastPara="1" rIns="91425" wrap="square" tIns="91425">
            <a:normAutofit lnSpcReduction="10000"/>
          </a:bodyPr>
          <a:lstStyle/>
          <a:p>
            <a:pPr indent="-323850" lvl="0" marL="457200" rtl="0" algn="l">
              <a:spcBef>
                <a:spcPts val="0"/>
              </a:spcBef>
              <a:spcAft>
                <a:spcPts val="0"/>
              </a:spcAft>
              <a:buSzPts val="1500"/>
              <a:buChar char="●"/>
            </a:pPr>
            <a:r>
              <a:rPr b="1" lang="en" sz="1500"/>
              <a:t>Kick-off meeting </a:t>
            </a:r>
            <a:r>
              <a:rPr lang="en" sz="1500"/>
              <a:t>with Digital Manufacturing team, marketing and CEO to discuss scope of project.</a:t>
            </a:r>
            <a:endParaRPr sz="1500"/>
          </a:p>
          <a:p>
            <a:pPr indent="-323850" lvl="0" marL="457200" rtl="0" algn="l">
              <a:spcBef>
                <a:spcPts val="0"/>
              </a:spcBef>
              <a:spcAft>
                <a:spcPts val="0"/>
              </a:spcAft>
              <a:buSzPts val="1500"/>
              <a:buChar char="●"/>
            </a:pPr>
            <a:r>
              <a:rPr b="1" lang="en" sz="1500"/>
              <a:t>Content strategy</a:t>
            </a:r>
            <a:endParaRPr b="1" sz="1500"/>
          </a:p>
          <a:p>
            <a:pPr indent="-323850" lvl="1" marL="914400" rtl="0" algn="l">
              <a:spcBef>
                <a:spcPts val="0"/>
              </a:spcBef>
              <a:spcAft>
                <a:spcPts val="0"/>
              </a:spcAft>
              <a:buSzPts val="1500"/>
              <a:buChar char="○"/>
            </a:pPr>
            <a:r>
              <a:rPr lang="en" sz="1500"/>
              <a:t>Digital Content Manager meets with DML team and application engineers  to discover what customers look for in additive manufacturing.</a:t>
            </a:r>
            <a:endParaRPr sz="1500"/>
          </a:p>
          <a:p>
            <a:pPr indent="-323850" lvl="0" marL="457200" rtl="0" algn="l">
              <a:spcBef>
                <a:spcPts val="0"/>
              </a:spcBef>
              <a:spcAft>
                <a:spcPts val="0"/>
              </a:spcAft>
              <a:buSzPts val="1500"/>
              <a:buChar char="●"/>
            </a:pPr>
            <a:r>
              <a:rPr b="1" lang="en" sz="1500"/>
              <a:t>Approvals and release</a:t>
            </a:r>
            <a:endParaRPr b="1" sz="1500"/>
          </a:p>
          <a:p>
            <a:pPr indent="-323850" lvl="1" marL="914400" rtl="0" algn="l">
              <a:spcBef>
                <a:spcPts val="0"/>
              </a:spcBef>
              <a:spcAft>
                <a:spcPts val="0"/>
              </a:spcAft>
              <a:buSzPts val="1500"/>
              <a:buChar char="○"/>
            </a:pPr>
            <a:r>
              <a:rPr lang="en" sz="1500"/>
              <a:t>Marketing and DML team  approves the nurture campaigns and they are sent out to consumers.</a:t>
            </a:r>
            <a:endParaRPr b="1" sz="1500"/>
          </a:p>
        </p:txBody>
      </p:sp>
      <p:sp>
        <p:nvSpPr>
          <p:cNvPr id="114" name="Google Shape;114;p21"/>
          <p:cNvSpPr/>
          <p:nvPr/>
        </p:nvSpPr>
        <p:spPr>
          <a:xfrm>
            <a:off x="4294675" y="1543900"/>
            <a:ext cx="201000" cy="201000"/>
          </a:xfrm>
          <a:prstGeom prst="flowChartConnector">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1"/>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Collaboration</a:t>
            </a:r>
            <a:endParaRPr b="1" sz="2000">
              <a:solidFill>
                <a:srgbClr val="FFFFFF"/>
              </a:solidFill>
            </a:endParaRPr>
          </a:p>
        </p:txBody>
      </p:sp>
      <p:sp>
        <p:nvSpPr>
          <p:cNvPr id="116" name="Google Shape;116;p21"/>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17" name="Google Shape;117;p21"/>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18" name="Google Shape;118;p21"/>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19" name="Google Shape;119;p21"/>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Methods</a:t>
            </a:r>
            <a:endParaRPr>
              <a:solidFill>
                <a:srgbClr val="CCCCCC"/>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22"/>
          <p:cNvPicPr preferRelativeResize="0"/>
          <p:nvPr/>
        </p:nvPicPr>
        <p:blipFill>
          <a:blip r:embed="rId3">
            <a:alphaModFix amt="15000"/>
          </a:blip>
          <a:stretch>
            <a:fillRect/>
          </a:stretch>
        </p:blipFill>
        <p:spPr>
          <a:xfrm>
            <a:off x="414350" y="190500"/>
            <a:ext cx="3790950" cy="4762500"/>
          </a:xfrm>
          <a:prstGeom prst="rect">
            <a:avLst/>
          </a:prstGeom>
          <a:noFill/>
          <a:ln>
            <a:noFill/>
          </a:ln>
        </p:spPr>
      </p:pic>
      <p:sp>
        <p:nvSpPr>
          <p:cNvPr id="125" name="Google Shape;125;p22"/>
          <p:cNvSpPr/>
          <p:nvPr/>
        </p:nvSpPr>
        <p:spPr>
          <a:xfrm>
            <a:off x="4294675" y="2458300"/>
            <a:ext cx="201000" cy="201000"/>
          </a:xfrm>
          <a:prstGeom prst="flowChartConnector">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2"/>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27" name="Google Shape;127;p22"/>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28" name="Google Shape;128;p22"/>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29" name="Google Shape;129;p22"/>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30" name="Google Shape;130;p22"/>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Methods</a:t>
            </a:r>
            <a:endParaRPr b="1" sz="2000">
              <a:solidFill>
                <a:srgbClr val="FFFFFF"/>
              </a:solidFill>
            </a:endParaRPr>
          </a:p>
        </p:txBody>
      </p:sp>
      <p:sp>
        <p:nvSpPr>
          <p:cNvPr id="131" name="Google Shape;131;p22"/>
          <p:cNvSpPr txBox="1"/>
          <p:nvPr/>
        </p:nvSpPr>
        <p:spPr>
          <a:xfrm>
            <a:off x="4829175" y="2953525"/>
            <a:ext cx="3903000" cy="110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FFFF"/>
                </a:solidFill>
                <a:latin typeface="Source Sans Pro"/>
                <a:ea typeface="Source Sans Pro"/>
                <a:cs typeface="Source Sans Pro"/>
                <a:sym typeface="Source Sans Pro"/>
              </a:rPr>
              <a:t>The DML team mentioned that some engineers have trouble getting started with their projects. So, offering customers a guide on how to begin was a solid choice for the first nurture campaign.</a:t>
            </a:r>
            <a:endParaRPr sz="1500">
              <a:solidFill>
                <a:srgbClr val="FFFFFF"/>
              </a:solidFill>
              <a:latin typeface="Source Sans Pro"/>
              <a:ea typeface="Source Sans Pro"/>
              <a:cs typeface="Source Sans Pro"/>
              <a:sym typeface="Source Sans Pro"/>
            </a:endParaRPr>
          </a:p>
        </p:txBody>
      </p:sp>
      <p:grpSp>
        <p:nvGrpSpPr>
          <p:cNvPr id="132" name="Google Shape;132;p22"/>
          <p:cNvGrpSpPr/>
          <p:nvPr/>
        </p:nvGrpSpPr>
        <p:grpSpPr>
          <a:xfrm>
            <a:off x="4762546" y="480225"/>
            <a:ext cx="4179179" cy="2397600"/>
            <a:chOff x="4714921" y="480225"/>
            <a:chExt cx="4179179" cy="2397600"/>
          </a:xfrm>
        </p:grpSpPr>
        <p:sp>
          <p:nvSpPr>
            <p:cNvPr id="133" name="Google Shape;133;p22"/>
            <p:cNvSpPr txBox="1"/>
            <p:nvPr/>
          </p:nvSpPr>
          <p:spPr>
            <a:xfrm>
              <a:off x="6512700" y="480225"/>
              <a:ext cx="2381400" cy="239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FFFFF"/>
                  </a:solidFill>
                  <a:latin typeface="Source Sans Pro"/>
                  <a:ea typeface="Source Sans Pro"/>
                  <a:cs typeface="Source Sans Pro"/>
                  <a:sym typeface="Source Sans Pro"/>
                </a:rPr>
                <a:t>3D Printing offers transformative advantages at every phase of creation, from initial concept design to production of final products and all steps in between. Know what you want but not what you need? Don’t worry – just check out our 3D Printer Buyer’s Guide for every question!</a:t>
              </a:r>
              <a:endParaRPr sz="1300">
                <a:solidFill>
                  <a:srgbClr val="FFFFFF"/>
                </a:solidFill>
                <a:latin typeface="Source Sans Pro"/>
                <a:ea typeface="Source Sans Pro"/>
                <a:cs typeface="Source Sans Pro"/>
                <a:sym typeface="Source Sans Pro"/>
              </a:endParaRPr>
            </a:p>
          </p:txBody>
        </p:sp>
        <p:pic>
          <p:nvPicPr>
            <p:cNvPr id="134" name="Google Shape;134;p22"/>
            <p:cNvPicPr preferRelativeResize="0"/>
            <p:nvPr/>
          </p:nvPicPr>
          <p:blipFill>
            <a:blip r:embed="rId3">
              <a:alphaModFix/>
            </a:blip>
            <a:stretch>
              <a:fillRect/>
            </a:stretch>
          </p:blipFill>
          <p:spPr>
            <a:xfrm>
              <a:off x="4714921" y="600975"/>
              <a:ext cx="1716254" cy="21561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23"/>
          <p:cNvPicPr preferRelativeResize="0"/>
          <p:nvPr/>
        </p:nvPicPr>
        <p:blipFill>
          <a:blip r:embed="rId3">
            <a:alphaModFix amt="15000"/>
          </a:blip>
          <a:stretch>
            <a:fillRect/>
          </a:stretch>
        </p:blipFill>
        <p:spPr>
          <a:xfrm>
            <a:off x="414350" y="190500"/>
            <a:ext cx="3790950" cy="4762500"/>
          </a:xfrm>
          <a:prstGeom prst="rect">
            <a:avLst/>
          </a:prstGeom>
          <a:noFill/>
          <a:ln>
            <a:noFill/>
          </a:ln>
        </p:spPr>
      </p:pic>
      <p:sp>
        <p:nvSpPr>
          <p:cNvPr id="140" name="Google Shape;140;p23"/>
          <p:cNvSpPr/>
          <p:nvPr/>
        </p:nvSpPr>
        <p:spPr>
          <a:xfrm>
            <a:off x="4294675" y="2458300"/>
            <a:ext cx="201000" cy="201000"/>
          </a:xfrm>
          <a:prstGeom prst="flowChartConnector">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3"/>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42" name="Google Shape;142;p23"/>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43" name="Google Shape;143;p23"/>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44" name="Google Shape;144;p23"/>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45" name="Google Shape;145;p23"/>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Methods</a:t>
            </a:r>
            <a:endParaRPr b="1" sz="2000">
              <a:solidFill>
                <a:srgbClr val="FFFFFF"/>
              </a:solidFill>
            </a:endParaRPr>
          </a:p>
        </p:txBody>
      </p:sp>
      <p:sp>
        <p:nvSpPr>
          <p:cNvPr id="146" name="Google Shape;146;p23"/>
          <p:cNvSpPr txBox="1"/>
          <p:nvPr/>
        </p:nvSpPr>
        <p:spPr>
          <a:xfrm>
            <a:off x="4893475" y="3087875"/>
            <a:ext cx="4038300" cy="12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FFFF"/>
                </a:solidFill>
                <a:latin typeface="Source Sans Pro"/>
                <a:ea typeface="Source Sans Pro"/>
                <a:cs typeface="Source Sans Pro"/>
                <a:sym typeface="Source Sans Pro"/>
              </a:rPr>
              <a:t>Letting the customer know that our company can help them, big retailer or small family-owned business, was a good choice for offering products to a wide audience.</a:t>
            </a:r>
            <a:endParaRPr sz="1500">
              <a:solidFill>
                <a:srgbClr val="FFFFFF"/>
              </a:solidFill>
              <a:latin typeface="Source Sans Pro"/>
              <a:ea typeface="Source Sans Pro"/>
              <a:cs typeface="Source Sans Pro"/>
              <a:sym typeface="Source Sans Pro"/>
            </a:endParaRPr>
          </a:p>
        </p:txBody>
      </p:sp>
      <p:sp>
        <p:nvSpPr>
          <p:cNvPr id="147" name="Google Shape;147;p23"/>
          <p:cNvSpPr txBox="1"/>
          <p:nvPr/>
        </p:nvSpPr>
        <p:spPr>
          <a:xfrm>
            <a:off x="6780475" y="491325"/>
            <a:ext cx="2143200" cy="237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FFFFF"/>
                </a:solidFill>
                <a:latin typeface="Source Sans Pro"/>
                <a:ea typeface="Source Sans Pro"/>
                <a:cs typeface="Source Sans Pro"/>
                <a:sym typeface="Source Sans Pro"/>
              </a:rPr>
              <a:t>Product evolution never looked so innovative! 3D printing has helped a multitude of big box retailers and small companies alike improve their competitiveness. Still need convincing? Just read this Deloitte whitepaper to prove the speed and profitability of 3D printing!</a:t>
            </a:r>
            <a:endParaRPr sz="1300">
              <a:solidFill>
                <a:srgbClr val="FFFFFF"/>
              </a:solidFill>
              <a:latin typeface="Source Sans Pro"/>
              <a:ea typeface="Source Sans Pro"/>
              <a:cs typeface="Source Sans Pro"/>
              <a:sym typeface="Source Sans Pro"/>
            </a:endParaRPr>
          </a:p>
        </p:txBody>
      </p:sp>
      <p:pic>
        <p:nvPicPr>
          <p:cNvPr id="148" name="Google Shape;148;p23"/>
          <p:cNvPicPr preferRelativeResize="0"/>
          <p:nvPr/>
        </p:nvPicPr>
        <p:blipFill>
          <a:blip r:embed="rId4">
            <a:alphaModFix/>
          </a:blip>
          <a:stretch>
            <a:fillRect/>
          </a:stretch>
        </p:blipFill>
        <p:spPr>
          <a:xfrm>
            <a:off x="4901550" y="387263"/>
            <a:ext cx="1878926" cy="25835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4"/>
          <p:cNvPicPr preferRelativeResize="0"/>
          <p:nvPr/>
        </p:nvPicPr>
        <p:blipFill>
          <a:blip r:embed="rId3">
            <a:alphaModFix amt="15000"/>
          </a:blip>
          <a:stretch>
            <a:fillRect/>
          </a:stretch>
        </p:blipFill>
        <p:spPr>
          <a:xfrm>
            <a:off x="414350" y="190500"/>
            <a:ext cx="3790950" cy="4762500"/>
          </a:xfrm>
          <a:prstGeom prst="rect">
            <a:avLst/>
          </a:prstGeom>
          <a:noFill/>
          <a:ln>
            <a:noFill/>
          </a:ln>
        </p:spPr>
      </p:pic>
      <p:sp>
        <p:nvSpPr>
          <p:cNvPr id="154" name="Google Shape;154;p24"/>
          <p:cNvSpPr txBox="1"/>
          <p:nvPr>
            <p:ph idx="2" type="body"/>
          </p:nvPr>
        </p:nvSpPr>
        <p:spPr>
          <a:xfrm>
            <a:off x="4939500" y="560100"/>
            <a:ext cx="3837000" cy="369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500"/>
              <a:t>Customer retention is falling </a:t>
            </a:r>
            <a:r>
              <a:rPr lang="en" sz="1500"/>
              <a:t>in the 3D printing space, as consumers don’t know we sell printers.</a:t>
            </a:r>
            <a:endParaRPr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New customers numbers in the 3D printing space are abysmal.</a:t>
            </a:r>
            <a:endParaRPr b="1" sz="1500"/>
          </a:p>
          <a:p>
            <a:pPr indent="0" lvl="0" marL="0" rtl="0" algn="l">
              <a:spcBef>
                <a:spcPts val="0"/>
              </a:spcBef>
              <a:spcAft>
                <a:spcPts val="0"/>
              </a:spcAft>
              <a:buNone/>
            </a:pPr>
            <a:r>
              <a:t/>
            </a:r>
            <a:endParaRPr b="1" sz="1500"/>
          </a:p>
          <a:p>
            <a:pPr indent="0" lvl="0" marL="0" rtl="0" algn="l">
              <a:spcBef>
                <a:spcPts val="0"/>
              </a:spcBef>
              <a:spcAft>
                <a:spcPts val="0"/>
              </a:spcAft>
              <a:buNone/>
            </a:pPr>
            <a:r>
              <a:rPr b="1" lang="en" sz="1500"/>
              <a:t>Customers don’t feel </a:t>
            </a:r>
            <a:r>
              <a:rPr lang="en" sz="1500"/>
              <a:t>a smaller company can help them.</a:t>
            </a:r>
            <a:endParaRPr sz="1500"/>
          </a:p>
          <a:p>
            <a:pPr indent="0" lvl="0" marL="0" rtl="0" algn="l">
              <a:spcBef>
                <a:spcPts val="0"/>
              </a:spcBef>
              <a:spcAft>
                <a:spcPts val="0"/>
              </a:spcAft>
              <a:buNone/>
            </a:pPr>
            <a:r>
              <a:t/>
            </a:r>
            <a:endParaRPr b="1" sz="1500"/>
          </a:p>
        </p:txBody>
      </p:sp>
      <p:sp>
        <p:nvSpPr>
          <p:cNvPr id="155" name="Google Shape;155;p24"/>
          <p:cNvSpPr/>
          <p:nvPr/>
        </p:nvSpPr>
        <p:spPr>
          <a:xfrm>
            <a:off x="4294675" y="3296500"/>
            <a:ext cx="201000" cy="201000"/>
          </a:xfrm>
          <a:prstGeom prst="flowChartConnector">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4"/>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57" name="Google Shape;157;p24"/>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Jumping hurdles</a:t>
            </a:r>
            <a:endParaRPr b="1" sz="2000">
              <a:solidFill>
                <a:srgbClr val="FFFFFF"/>
              </a:solidFill>
            </a:endParaRPr>
          </a:p>
        </p:txBody>
      </p:sp>
      <p:sp>
        <p:nvSpPr>
          <p:cNvPr id="158" name="Google Shape;158;p24"/>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59" name="Google Shape;159;p24"/>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60" name="Google Shape;160;p24"/>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Methods</a:t>
            </a:r>
            <a:endParaRPr>
              <a:solidFill>
                <a:srgbClr val="CCCCCC"/>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5"/>
          <p:cNvPicPr preferRelativeResize="0"/>
          <p:nvPr/>
        </p:nvPicPr>
        <p:blipFill>
          <a:blip r:embed="rId3">
            <a:alphaModFix amt="15000"/>
          </a:blip>
          <a:stretch>
            <a:fillRect/>
          </a:stretch>
        </p:blipFill>
        <p:spPr>
          <a:xfrm>
            <a:off x="414350" y="190500"/>
            <a:ext cx="3790950" cy="4762500"/>
          </a:xfrm>
          <a:prstGeom prst="rect">
            <a:avLst/>
          </a:prstGeom>
          <a:noFill/>
          <a:ln>
            <a:noFill/>
          </a:ln>
        </p:spPr>
      </p:pic>
      <p:sp>
        <p:nvSpPr>
          <p:cNvPr id="166" name="Google Shape;166;p25"/>
          <p:cNvSpPr txBox="1"/>
          <p:nvPr>
            <p:ph idx="2" type="body"/>
          </p:nvPr>
        </p:nvSpPr>
        <p:spPr>
          <a:xfrm>
            <a:off x="4939500" y="560100"/>
            <a:ext cx="3837000" cy="369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Once the nurture campaigns were launched, we saw </a:t>
            </a:r>
            <a:r>
              <a:rPr b="1" lang="en" sz="1500"/>
              <a:t>an immediate uptick in email openings and engagement.</a:t>
            </a:r>
            <a:endParaRPr b="1" sz="1500"/>
          </a:p>
          <a:p>
            <a:pPr indent="0" lvl="0" marL="0" rtl="0" algn="l">
              <a:spcBef>
                <a:spcPts val="0"/>
              </a:spcBef>
              <a:spcAft>
                <a:spcPts val="0"/>
              </a:spcAft>
              <a:buNone/>
            </a:pPr>
            <a:r>
              <a:t/>
            </a:r>
            <a:endParaRPr sz="1500"/>
          </a:p>
          <a:p>
            <a:pPr indent="0" lvl="0" marL="0" rtl="0" algn="l">
              <a:spcBef>
                <a:spcPts val="0"/>
              </a:spcBef>
              <a:spcAft>
                <a:spcPts val="0"/>
              </a:spcAft>
              <a:buNone/>
            </a:pPr>
            <a:r>
              <a:rPr b="1" lang="en" sz="1500"/>
              <a:t>Attendance to the Digital Manufacturing Lab Open Houses increased exponentially.</a:t>
            </a:r>
            <a:endParaRPr b="1" sz="1500"/>
          </a:p>
          <a:p>
            <a:pPr indent="0" lvl="0" marL="0" rtl="0" algn="l">
              <a:spcBef>
                <a:spcPts val="0"/>
              </a:spcBef>
              <a:spcAft>
                <a:spcPts val="0"/>
              </a:spcAft>
              <a:buNone/>
            </a:pPr>
            <a:r>
              <a:t/>
            </a:r>
            <a:endParaRPr sz="1500"/>
          </a:p>
          <a:p>
            <a:pPr indent="0" lvl="0" marL="0" rtl="0" algn="l">
              <a:spcBef>
                <a:spcPts val="0"/>
              </a:spcBef>
              <a:spcAft>
                <a:spcPts val="0"/>
              </a:spcAft>
              <a:buNone/>
            </a:pPr>
            <a:r>
              <a:rPr b="1" lang="en" sz="1500"/>
              <a:t>Our revenue for 3D printer purchases skyrocketed</a:t>
            </a:r>
            <a:r>
              <a:rPr lang="en" sz="1500"/>
              <a:t>, and we were able to </a:t>
            </a:r>
            <a:r>
              <a:rPr b="1" lang="en" sz="1500"/>
              <a:t>secure a deal with Hewlett Packard.</a:t>
            </a:r>
            <a:endParaRPr b="1" sz="1500"/>
          </a:p>
        </p:txBody>
      </p:sp>
      <p:sp>
        <p:nvSpPr>
          <p:cNvPr id="167" name="Google Shape;167;p25"/>
          <p:cNvSpPr/>
          <p:nvPr/>
        </p:nvSpPr>
        <p:spPr>
          <a:xfrm>
            <a:off x="4294675" y="4210900"/>
            <a:ext cx="201000" cy="201000"/>
          </a:xfrm>
          <a:prstGeom prst="flowChartConnector">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5"/>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69" name="Google Shape;169;p25"/>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70" name="Google Shape;170;p25"/>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71" name="Google Shape;171;p25"/>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Reviews</a:t>
            </a:r>
            <a:endParaRPr b="1" sz="2000">
              <a:solidFill>
                <a:srgbClr val="FFFFFF"/>
              </a:solidFill>
            </a:endParaRPr>
          </a:p>
        </p:txBody>
      </p:sp>
      <p:sp>
        <p:nvSpPr>
          <p:cNvPr id="172" name="Google Shape;172;p25"/>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Methods</a:t>
            </a:r>
            <a:endParaRPr>
              <a:solidFill>
                <a:srgbClr val="CCCCCC"/>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